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330" r:id="rId3"/>
    <p:sldId id="293" r:id="rId4"/>
    <p:sldId id="331" r:id="rId5"/>
    <p:sldId id="259" r:id="rId6"/>
    <p:sldId id="280" r:id="rId7"/>
    <p:sldId id="351" r:id="rId8"/>
    <p:sldId id="332" r:id="rId9"/>
    <p:sldId id="285" r:id="rId10"/>
    <p:sldId id="323" r:id="rId11"/>
    <p:sldId id="328" r:id="rId12"/>
    <p:sldId id="329" r:id="rId13"/>
    <p:sldId id="333" r:id="rId14"/>
    <p:sldId id="281" r:id="rId15"/>
    <p:sldId id="310" r:id="rId16"/>
    <p:sldId id="311" r:id="rId17"/>
    <p:sldId id="319" r:id="rId18"/>
    <p:sldId id="282" r:id="rId19"/>
    <p:sldId id="352" r:id="rId20"/>
    <p:sldId id="334" r:id="rId21"/>
    <p:sldId id="344" r:id="rId22"/>
    <p:sldId id="345" r:id="rId23"/>
    <p:sldId id="322" r:id="rId24"/>
    <p:sldId id="347" r:id="rId25"/>
    <p:sldId id="346" r:id="rId26"/>
    <p:sldId id="350" r:id="rId27"/>
    <p:sldId id="348" r:id="rId28"/>
    <p:sldId id="314" r:id="rId29"/>
    <p:sldId id="349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1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910D1-E057-4069-9BBB-067E089F85D5}" type="datetimeFigureOut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EFCF2-9EBB-4182-954F-8AA61B8106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82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23440-1F75-E278-72E0-BD8C3658F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C24907C-B239-1C53-D0FF-2C45C02E1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455B0C-242F-0414-7317-06EB0F1C4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AD9E84-8C24-6EAE-42F6-AB8C247F3F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961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280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63559-4637-CA38-58F8-BB26693F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70FA15-69B7-4230-2F08-405F07B89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33EA48-F657-5B1C-6098-80A42730C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0131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6C91F-1DE7-461F-C161-17BDBF072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0579474-BF8E-1BE2-CA54-DDB337CE5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84D78B-E2F7-9FC8-5CBF-A7A97397E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8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이미지 업데이트 필요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D6DD0-D738-DF40-8F02-6974F968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72322AE-24AA-0C56-CD89-B6D0CECA1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12CABA5-CDB0-3D1B-5AD6-879440A52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DE3FD9-7241-9D76-348D-8737E7F29B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564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6725B-416A-2C6E-F3C4-736887532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8DF14B3-D3BE-89C6-8B49-28CFFDEE4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A4AD8A-C028-BF4D-0B8D-0678F91B4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810638-0A1A-1176-B673-2651842644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12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852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8B3B8-3BA5-4870-A746-29592273496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89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1D4FB2-0977-366D-A9E6-D80D9F347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24978C-B1FD-4937-0452-BD0F90501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71F854-04B0-C71F-8197-609F928D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41EB6-BE39-4ABF-A515-E5372AC4FE77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399880-9003-6E33-E55A-E421E2F2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C81AFD-6ECC-9BED-B360-584E6C97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86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929FF-3AB6-F8B0-21BB-F3906DF79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162E45-3A67-289F-1907-02F060F8F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638A9F-88F1-C0F7-5A7C-FBC1A9D00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81-CA81-4E95-A95B-FF32C45071B3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E0C4FC-80AE-C552-F832-2CD7F3195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902436-D1DC-E42E-C505-63701301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0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29AEEB-BEA5-7E38-48BD-A71FE9041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F3FFDE-1296-8D62-AD6B-D459B4529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086537-B4BD-83D4-89A2-0F6977F2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5029-5474-45A6-87C5-DD06A7277C3E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A071C5-2E23-0F6B-61AA-2FFC9E23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89B0C7-95B4-9585-5B3D-154E3C07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1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DB9BF-06D7-9343-E8EE-04870AF7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44732F-E175-3040-8A89-BFF1036DD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67FA37-9E63-0ABF-ABBF-5EC19D205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CD806D-819E-948F-73A4-F1B00CE87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28D8-5A36-4F53-A5EB-5B75F2FEB6BF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1D3EB4-B6AA-3891-647A-053A5F6F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B7BEC3-88F0-E07C-2D24-312C8CF1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879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7DD175-824A-564C-C020-90F74EBD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590088-7147-7312-C018-8EB8BCD2B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9F0ACE0-5811-3FEF-2397-52161DC77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E850B80-5BFB-3A68-B17A-3A3634153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C2F6ECC-1619-9859-66DD-09280B34F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3441EDC-7F05-3418-0FE1-DB83B8C3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4F01-DF93-4BA6-8DB5-3E2040D7868A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4D34DE4-4F2C-8A85-C6F3-6E8C8FF8A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763B851-B551-B672-1D4A-008CBABB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33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F568CA-302B-44F2-6F77-44DA722F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72C8353-B369-F04D-C63F-664D960DC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7203-D444-4033-A94B-A7CCF03B3A77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5BAFA89-3FE8-A55B-4F5B-F4D219AD5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276DFC4-F6D3-2222-211B-4D69699D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53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ECF6A1B-FD79-38D0-E1B6-049035D0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9217-21AC-4020-8D50-BB67C1DA4C93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EB023C8-E191-3E11-F137-E54710CFC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B0A9B5-16F0-0B1D-CBA5-CEB76B38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05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F82B1F-34AD-3521-20A0-38CF5480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2F85C8-A7F1-D24F-1C98-083E5751A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4D9FA79-CB92-4821-C314-34DDE680E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E30FFA-9617-9A9F-8F56-22F4FFD4E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7663-EDE4-4444-87B7-3873000DFED6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D5260B-4539-5060-381A-E7533D55B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D76F172-9B26-67D9-B094-75477E65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209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66503-B7A5-3013-2BFE-9DF47C8E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36E2184-EEAF-D6DB-9B04-A8F07109B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CAA885B-6FCF-2F6E-D9C8-230B5B5F1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43C60E-3B58-7575-8633-B1CB8EDFC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840B-66B2-43B3-91D3-6292E8A67650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60593D-8F6D-407F-B0E8-9A947472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5359DB6-5E13-FDE8-BC37-F58A6DC7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89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0C4F3D-46E0-823F-886A-E1304488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01BD7AB-60A9-7101-64BF-441901BE6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1545A8-D02E-E612-EBFA-C90D67E96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0A3-822F-4992-AC0C-D9250873B8BA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896C00-BEFC-08E6-5866-E34D0385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EA1AD9-C72E-8B43-3ECF-28618323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9422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ABF29D3-3AF6-5A91-6B27-955D684AE7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1483465-5C21-0426-FA48-FD267FA87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6348BE-9CBE-8EB8-6482-58DF250D9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5E9DD-7D10-4B96-BC97-27905C8273D8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CE3DC6-45F8-5592-5AC4-56919696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EA2E8C-8868-A31F-BEF9-BEC4E339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6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E74777A-E07E-3DEC-F60E-8352FDD3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CB9C9D-B818-23B8-7652-1C7471089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4EEA17-BA29-D337-5CAB-A6A418A38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F442AC-881B-4E99-BBC3-72E2DF459503}" type="datetime1">
              <a:rPr lang="ko-KR" altLang="en-US" smtClean="0"/>
              <a:t>2025-01-15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1834B3-ADBC-7857-370A-E8DE723AF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D7F4F9-172F-51A2-06D4-F48BB682E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665B4E-0C34-497A-99B8-68514C8C92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02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ictintern.or.kr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ctintern.or.k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ctintern@fkii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ternnet.hanium.or.kr/homepage/image/Common/log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307" y="1484784"/>
            <a:ext cx="5111384" cy="86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37519" y="2563770"/>
            <a:ext cx="8716963" cy="2449406"/>
          </a:xfrm>
        </p:spPr>
        <p:txBody>
          <a:bodyPr anchor="t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2025</a:t>
            </a:r>
            <a:r>
              <a: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년 상반기 국내과정</a:t>
            </a:r>
            <a:b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희망 기업 지원 및 매칭 매뉴얼</a:t>
            </a:r>
            <a:b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</a:t>
            </a: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/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F7A7C50-4FEB-03A3-596E-C088811B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25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279576" y="1556792"/>
            <a:ext cx="7488832" cy="4636814"/>
          </a:xfrm>
        </p:spPr>
        <p:txBody>
          <a:bodyPr anchor="t">
            <a:noAutofit/>
          </a:bodyPr>
          <a:lstStyle/>
          <a:p>
            <a:pPr algn="dist">
              <a:lnSpc>
                <a:spcPct val="20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가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준비 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· · · · · · · · · ·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</a:t>
            </a:r>
            <a:b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나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프로세스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· · ·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12</a:t>
            </a:r>
            <a:b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다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희망 기업 지원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 · ·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18</a:t>
            </a:r>
            <a:b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 및 면접 전형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32</a:t>
            </a:r>
            <a:b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마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 기업 확정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 ·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33</a:t>
            </a:r>
            <a:b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바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자주 묻는 질문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1 Thin" panose="020B0403030302020204" pitchFamily="34" charset="-127"/>
                <a:ea typeface="에스코어 드림 1 Thin" panose="020B0403030302020204" pitchFamily="34" charset="-127"/>
              </a:rPr>
              <a:t>· · · · · · · · · · 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22 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/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E2AAE0B-3FBD-013F-8C85-A72E9804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52261-B1A0-639B-2D6B-F2BD3F387CE7}"/>
              </a:ext>
            </a:extLst>
          </p:cNvPr>
          <p:cNvSpPr txBox="1"/>
          <p:nvPr/>
        </p:nvSpPr>
        <p:spPr>
          <a:xfrm>
            <a:off x="5172638" y="907811"/>
            <a:ext cx="1702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 </a:t>
            </a:r>
            <a:r>
              <a:rPr lang="ko-KR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목 차 </a:t>
            </a:r>
            <a:r>
              <a:rPr lang="en-US" altLang="ko-K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-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6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2ABA47F4-AE24-647E-946B-93458C4DD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633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23592" y="1988841"/>
            <a:ext cx="7772400" cy="2910185"/>
          </a:xfrm>
        </p:spPr>
        <p:txBody>
          <a:bodyPr anchor="ctr">
            <a:norm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가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준비 </a:t>
            </a: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/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5752A81D-23AC-8DFB-F598-80D78792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F831AA8-5E96-74EF-EC4F-E9645271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72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833127" y="4725145"/>
            <a:ext cx="6525746" cy="1872207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9908" y="4831032"/>
            <a:ext cx="6537469" cy="1534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홈페이지 접속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* URL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hlinkClick r:id="rId3"/>
              </a:rPr>
              <a:t>https://ictintern.or.kr/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 *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포털에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‘ICT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인턴십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or ‘ICT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학점연계 프로젝트 인턴십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검색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2.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메인 페이지 우측 상단의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회원가입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클릭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450F217C-6D20-B74D-B72E-CF70B6EA565E}"/>
              </a:ext>
            </a:extLst>
          </p:cNvPr>
          <p:cNvGrpSpPr/>
          <p:nvPr/>
        </p:nvGrpSpPr>
        <p:grpSpPr>
          <a:xfrm>
            <a:off x="251520" y="1327901"/>
            <a:ext cx="6134082" cy="2791612"/>
            <a:chOff x="2717687" y="1035670"/>
            <a:chExt cx="7482770" cy="333846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7050" y="3021586"/>
              <a:ext cx="6057900" cy="1352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501" y="2185064"/>
              <a:ext cx="5973053" cy="667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717687" y="1035670"/>
              <a:ext cx="7482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URL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입력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38684" y="1835532"/>
              <a:ext cx="4464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포털 사이트 검색</a:t>
              </a: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7502" y="2366393"/>
              <a:ext cx="905317" cy="90531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1705" y="3245204"/>
              <a:ext cx="905317" cy="905317"/>
            </a:xfrm>
            <a:prstGeom prst="rect">
              <a:avLst/>
            </a:prstGeom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500" y="1388070"/>
              <a:ext cx="4869040" cy="3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E076016-997E-E284-9E20-C8926CA37BEF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홈페이지 회원가입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(1)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(www.ictintern.or.kr)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71DBAD3-3605-7F3B-C5BF-A10F8A2B0B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1675"/>
          <a:stretch/>
        </p:blipFill>
        <p:spPr>
          <a:xfrm>
            <a:off x="6006238" y="1434061"/>
            <a:ext cx="5553204" cy="31089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373F2B2-ECE7-98F1-C81A-6086771644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911" y="1565789"/>
            <a:ext cx="742143" cy="757022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83BE408-A107-FAF1-4E64-90C5C335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123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213" y="1102017"/>
            <a:ext cx="5059574" cy="43290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359696" y="5715181"/>
            <a:ext cx="5472608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rgbClr val="0070C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학생 </a:t>
            </a:r>
            <a:r>
              <a:rPr lang="en-US" altLang="ko-KR" dirty="0">
                <a:solidFill>
                  <a:srgbClr val="0070C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       </a:t>
            </a:r>
            <a:r>
              <a:rPr lang="ko-KR" altLang="en-US" dirty="0">
                <a:solidFill>
                  <a:srgbClr val="0070C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학생 회원가입 클릭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0EDFA"/>
              </a:clrFrom>
              <a:clrTo>
                <a:srgbClr val="E0ED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64" y="5831563"/>
            <a:ext cx="342000" cy="342000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2833127" y="5660079"/>
            <a:ext cx="6525746" cy="64626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4770312"/>
            <a:ext cx="1080120" cy="108012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192" y="5341031"/>
            <a:ext cx="180000" cy="18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100440-23AC-8B43-7A4F-2D872A87F7F5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홈페이지 회원가입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(2)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580949A-2766-1B30-546C-520445DC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42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833127" y="5535582"/>
            <a:ext cx="6525746" cy="101564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3128" y="5552582"/>
            <a:ext cx="6537469" cy="88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1.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소속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대학 검색 후 선택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2.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모든 항목 순서대로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내용입력 후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가입하기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클릭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8473F5A-8DB8-5F8C-9F7C-51E9A1C051BF}"/>
              </a:ext>
            </a:extLst>
          </p:cNvPr>
          <p:cNvGrpSpPr/>
          <p:nvPr/>
        </p:nvGrpSpPr>
        <p:grpSpPr>
          <a:xfrm>
            <a:off x="990553" y="1113804"/>
            <a:ext cx="4551265" cy="4141688"/>
            <a:chOff x="3114917" y="836712"/>
            <a:chExt cx="5944914" cy="492478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917" y="836712"/>
              <a:ext cx="5944914" cy="4924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955646">
              <a:off x="7120660" y="5065343"/>
              <a:ext cx="682491" cy="682491"/>
            </a:xfrm>
            <a:prstGeom prst="rect">
              <a:avLst/>
            </a:prstGeom>
          </p:spPr>
        </p:pic>
        <p:sp>
          <p:nvSpPr>
            <p:cNvPr id="26" name="직사각형 25"/>
            <p:cNvSpPr/>
            <p:nvPr/>
          </p:nvSpPr>
          <p:spPr>
            <a:xfrm>
              <a:off x="6061495" y="1654678"/>
              <a:ext cx="424824" cy="190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512196" y="1483871"/>
              <a:ext cx="1391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본인의 소속대학 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“</a:t>
              </a:r>
              <a:r>
                <a:rPr lang="ko-KR" altLang="en-US" sz="1000" b="1" dirty="0">
                  <a:solidFill>
                    <a:srgbClr val="FF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선택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”</a:t>
              </a:r>
              <a:endPara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F5DE07B-BA46-F73F-55A9-CACB6A7820FD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홈페이지 회원가입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(3)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307B5AF-58C7-1168-0815-65174852AC88}"/>
              </a:ext>
            </a:extLst>
          </p:cNvPr>
          <p:cNvGrpSpPr/>
          <p:nvPr/>
        </p:nvGrpSpPr>
        <p:grpSpPr>
          <a:xfrm>
            <a:off x="5983679" y="1424793"/>
            <a:ext cx="5526988" cy="3327360"/>
            <a:chOff x="1132868" y="1268760"/>
            <a:chExt cx="6877217" cy="415897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4FC1BFA-79D2-8158-6813-C334144C8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868" y="1268760"/>
              <a:ext cx="6877217" cy="4158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F6A11F4-3859-ED9E-0738-C6FA44F4E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6796" y="2247994"/>
              <a:ext cx="707884" cy="707884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C20B890-48AC-79E3-4C1D-123735CFF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0460" y="2882384"/>
              <a:ext cx="707884" cy="707884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D35BC31-1567-C628-C62D-97158A9D2E92}"/>
                </a:ext>
              </a:extLst>
            </p:cNvPr>
            <p:cNvSpPr/>
            <p:nvPr/>
          </p:nvSpPr>
          <p:spPr>
            <a:xfrm>
              <a:off x="1789566" y="2339893"/>
              <a:ext cx="148629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A601B42-7FE7-6E7E-EDBA-AD7BE9ECB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566" y="2343123"/>
              <a:ext cx="180000" cy="180000"/>
            </a:xfrm>
            <a:prstGeom prst="rect">
              <a:avLst/>
            </a:prstGeom>
          </p:spPr>
        </p:pic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2B183F6-5484-10DB-E620-02449384A677}"/>
              </a:ext>
            </a:extLst>
          </p:cNvPr>
          <p:cNvCxnSpPr>
            <a:stCxn id="26" idx="3"/>
          </p:cNvCxnSpPr>
          <p:nvPr/>
        </p:nvCxnSpPr>
        <p:spPr>
          <a:xfrm>
            <a:off x="3571607" y="1881661"/>
            <a:ext cx="2524393" cy="214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E9A7DCC-0A7F-6D4C-5F8A-DC71D055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548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9B5D1-F1BE-8872-EF35-C7078F94A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FE3FAF42-D6D7-3ADF-B188-DC7D60C40736}"/>
              </a:ext>
            </a:extLst>
          </p:cNvPr>
          <p:cNvGrpSpPr/>
          <p:nvPr/>
        </p:nvGrpSpPr>
        <p:grpSpPr>
          <a:xfrm>
            <a:off x="2827265" y="4303387"/>
            <a:ext cx="6537470" cy="521398"/>
            <a:chOff x="2833127" y="5535582"/>
            <a:chExt cx="6537470" cy="521398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5CE3A7E-BB3C-0B86-002E-055A1084D014}"/>
                </a:ext>
              </a:extLst>
            </p:cNvPr>
            <p:cNvSpPr/>
            <p:nvPr/>
          </p:nvSpPr>
          <p:spPr>
            <a:xfrm>
              <a:off x="2833127" y="5535582"/>
              <a:ext cx="6525746" cy="521398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홈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B11C062-AF2D-2474-9DC2-F4234AF51C85}"/>
                </a:ext>
              </a:extLst>
            </p:cNvPr>
            <p:cNvSpPr txBox="1"/>
            <p:nvPr/>
          </p:nvSpPr>
          <p:spPr>
            <a:xfrm>
              <a:off x="2833128" y="5552582"/>
              <a:ext cx="6537469" cy="46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참여 인턴십 구분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란에 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‘2025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년 상반기 인턴십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선택</a:t>
              </a:r>
              <a:endPara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40A4583-93BE-B2F9-B8A1-76FDBABD3FC2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홈페이지 회원가입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(4)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5BC5D5D-D996-C4A7-02B9-DE95E3D96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7</a:t>
            </a:fld>
            <a:endParaRPr lang="ko-KR" altLang="en-US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01F9B22-44E1-0DA0-F7AA-A4234E81E368}"/>
              </a:ext>
            </a:extLst>
          </p:cNvPr>
          <p:cNvGrpSpPr/>
          <p:nvPr/>
        </p:nvGrpSpPr>
        <p:grpSpPr>
          <a:xfrm>
            <a:off x="1067645" y="2244437"/>
            <a:ext cx="10056710" cy="1570181"/>
            <a:chOff x="2295237" y="4461164"/>
            <a:chExt cx="7601526" cy="805908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1ADB00A-BE37-B529-F124-200D0E7D2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1317"/>
            <a:stretch/>
          </p:blipFill>
          <p:spPr>
            <a:xfrm>
              <a:off x="2295237" y="4461164"/>
              <a:ext cx="7601526" cy="80590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749EC41-38EA-DFD3-6CE4-A2E1CDADB395}"/>
                </a:ext>
              </a:extLst>
            </p:cNvPr>
            <p:cNvSpPr/>
            <p:nvPr/>
          </p:nvSpPr>
          <p:spPr>
            <a:xfrm>
              <a:off x="3553057" y="4895636"/>
              <a:ext cx="1009708" cy="28596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9F7A051-9F46-2F71-4A59-DC5E6A1F5F93}"/>
                </a:ext>
              </a:extLst>
            </p:cNvPr>
            <p:cNvSpPr/>
            <p:nvPr/>
          </p:nvSpPr>
          <p:spPr>
            <a:xfrm>
              <a:off x="3629705" y="4976386"/>
              <a:ext cx="846598" cy="137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spc="-150" dirty="0">
                  <a:solidFill>
                    <a:srgbClr val="FF0000"/>
                  </a:solidFill>
                  <a:latin typeface="+mn-ea"/>
                </a:rPr>
                <a:t>2025</a:t>
              </a:r>
              <a:r>
                <a:rPr lang="ko-KR" altLang="en-US" sz="900" b="1" spc="-150" dirty="0">
                  <a:solidFill>
                    <a:srgbClr val="FF0000"/>
                  </a:solidFill>
                  <a:latin typeface="+mn-ea"/>
                </a:rPr>
                <a:t>년 상반기 인턴십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439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23592" y="1988841"/>
            <a:ext cx="7772400" cy="2910185"/>
          </a:xfrm>
        </p:spPr>
        <p:txBody>
          <a:bodyPr anchor="ctr">
            <a:norm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나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프로세스 </a:t>
            </a: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/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16623D12-DE31-0518-4260-73C05A7F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FE711E-21A9-7878-0BDD-E6E45E33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341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02648" y="964336"/>
            <a:ext cx="8465968" cy="152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지원규모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실습생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119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명 내외</a:t>
            </a:r>
            <a:endParaRPr lang="en-US" altLang="ko-KR" sz="16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 서류 지원일정 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1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월 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21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화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10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~1/26(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</a:t>
            </a:r>
            <a:r>
              <a:rPr lang="en-US" altLang="ko-KR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15</a:t>
            </a:r>
            <a:r>
              <a:rPr lang="ko-KR" altLang="en-US" sz="16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시까지</a:t>
            </a:r>
            <a:endParaRPr lang="en-US" altLang="ko-KR" sz="16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매칭일정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토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)~2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수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15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시까지 기업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지원자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간 자율 매칭 </a:t>
            </a:r>
            <a:endParaRPr lang="en-US" altLang="ko-KR" sz="16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매칭진행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: ICT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인턴십 공식 홈페이지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  <a:hlinkClick r:id="rId3"/>
              </a:rPr>
              <a:t>http://ictintern.or.kr/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통해 진행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96900" y="5769150"/>
            <a:ext cx="8435280" cy="7200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※ </a:t>
            </a:r>
            <a:r>
              <a:rPr lang="ko-KR" altLang="en-US" sz="11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코딩테스트는 코딩테스트 실시 기업 지원자에 한하여 응시</a:t>
            </a:r>
            <a:endParaRPr lang="en-US" altLang="ko-KR" sz="11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※ </a:t>
            </a:r>
            <a:r>
              <a:rPr lang="ko-KR" altLang="en-US" sz="11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매칭은 지원규모만큼 선발되는 시점에서 종료함</a:t>
            </a:r>
            <a:endParaRPr lang="en-US" altLang="ko-KR" sz="11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966657" y="4962298"/>
            <a:ext cx="1898789" cy="470153"/>
            <a:chOff x="1057906" y="5508360"/>
            <a:chExt cx="1399778" cy="419068"/>
          </a:xfrm>
        </p:grpSpPr>
        <p:sp>
          <p:nvSpPr>
            <p:cNvPr id="85" name="모서리가 둥근 직사각형 84"/>
            <p:cNvSpPr/>
            <p:nvPr/>
          </p:nvSpPr>
          <p:spPr>
            <a:xfrm>
              <a:off x="1075966" y="5508360"/>
              <a:ext cx="1363659" cy="41433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057906" y="5529644"/>
              <a:ext cx="1399778" cy="397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1/21(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화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 10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시</a:t>
              </a:r>
              <a:endParaRPr lang="en-US" altLang="ko-KR" sz="11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~1/26(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일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 15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시</a:t>
              </a:r>
              <a:endParaRPr lang="en-US" altLang="ko-KR" sz="11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3078248" y="4962310"/>
            <a:ext cx="1708100" cy="464849"/>
            <a:chOff x="2674032" y="5508362"/>
            <a:chExt cx="1399778" cy="414339"/>
          </a:xfrm>
        </p:grpSpPr>
        <p:sp>
          <p:nvSpPr>
            <p:cNvPr id="93" name="모서리가 둥근 직사각형 92"/>
            <p:cNvSpPr/>
            <p:nvPr/>
          </p:nvSpPr>
          <p:spPr>
            <a:xfrm>
              <a:off x="2692092" y="5508362"/>
              <a:ext cx="1363659" cy="41433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674032" y="5577032"/>
              <a:ext cx="1399778" cy="24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1/27(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월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)~1/31(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금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7622275" y="4962310"/>
            <a:ext cx="1631970" cy="464849"/>
            <a:chOff x="7445105" y="5508362"/>
            <a:chExt cx="1546796" cy="414339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7445105" y="5508362"/>
              <a:ext cx="1546796" cy="41433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462416" y="5577032"/>
              <a:ext cx="1512167" cy="24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2/13(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목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)~2/14(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금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</p:txBody>
        </p:sp>
      </p:grpSp>
      <p:sp>
        <p:nvSpPr>
          <p:cNvPr id="103" name="이등변 삼각형 102"/>
          <p:cNvSpPr/>
          <p:nvPr/>
        </p:nvSpPr>
        <p:spPr>
          <a:xfrm rot="5400000">
            <a:off x="2869756" y="4228519"/>
            <a:ext cx="138264" cy="1196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04" name="그룹 103"/>
          <p:cNvGrpSpPr/>
          <p:nvPr/>
        </p:nvGrpSpPr>
        <p:grpSpPr>
          <a:xfrm>
            <a:off x="1243936" y="3750584"/>
            <a:ext cx="1344231" cy="1074607"/>
            <a:chOff x="490387" y="1731184"/>
            <a:chExt cx="1399778" cy="1142985"/>
          </a:xfrm>
        </p:grpSpPr>
        <p:sp>
          <p:nvSpPr>
            <p:cNvPr id="105" name="모서리가 둥근 직사각형 104"/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90387" y="1970226"/>
              <a:ext cx="1399778" cy="6219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희망 기업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서류 지원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5024041" y="3750584"/>
            <a:ext cx="2281159" cy="1074607"/>
            <a:chOff x="3885676" y="1731184"/>
            <a:chExt cx="1271047" cy="1142985"/>
          </a:xfrm>
        </p:grpSpPr>
        <p:sp>
          <p:nvSpPr>
            <p:cNvPr id="109" name="모서리가 둥근 직사각형 108"/>
            <p:cNvSpPr/>
            <p:nvPr/>
          </p:nvSpPr>
          <p:spPr>
            <a:xfrm>
              <a:off x="3902074" y="1731184"/>
              <a:ext cx="1238250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885676" y="1996299"/>
              <a:ext cx="1271047" cy="6219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서류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/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실시 및 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합격 결과 등록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7696806" y="3750584"/>
            <a:ext cx="1446373" cy="1074607"/>
            <a:chOff x="7194977" y="1698283"/>
            <a:chExt cx="1259416" cy="1142985"/>
          </a:xfrm>
        </p:grpSpPr>
        <p:sp>
          <p:nvSpPr>
            <p:cNvPr id="161" name="모서리가 둥근 직사각형 160"/>
            <p:cNvSpPr/>
            <p:nvPr/>
          </p:nvSpPr>
          <p:spPr>
            <a:xfrm>
              <a:off x="7211226" y="1698283"/>
              <a:ext cx="122691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7194977" y="1968836"/>
              <a:ext cx="1259416" cy="6219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인턴십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기업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확정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1261279" y="3195557"/>
            <a:ext cx="1309545" cy="459759"/>
            <a:chOff x="467119" y="997608"/>
            <a:chExt cx="1399778" cy="513899"/>
          </a:xfrm>
        </p:grpSpPr>
        <p:sp>
          <p:nvSpPr>
            <p:cNvPr id="164" name="모서리가 둥근 직사각형 163"/>
            <p:cNvSpPr/>
            <p:nvPr/>
          </p:nvSpPr>
          <p:spPr>
            <a:xfrm>
              <a:off x="485179" y="997608"/>
              <a:ext cx="1363659" cy="51389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67119" y="1085280"/>
              <a:ext cx="1399778" cy="378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169" name="그룹 168"/>
          <p:cNvGrpSpPr/>
          <p:nvPr/>
        </p:nvGrpSpPr>
        <p:grpSpPr>
          <a:xfrm>
            <a:off x="7740822" y="3195557"/>
            <a:ext cx="1358344" cy="459759"/>
            <a:chOff x="3867538" y="980731"/>
            <a:chExt cx="1271047" cy="513899"/>
          </a:xfrm>
        </p:grpSpPr>
        <p:sp>
          <p:nvSpPr>
            <p:cNvPr id="170" name="모서리가 둥근 직사각형 169"/>
            <p:cNvSpPr/>
            <p:nvPr/>
          </p:nvSpPr>
          <p:spPr>
            <a:xfrm>
              <a:off x="3883936" y="980731"/>
              <a:ext cx="1238250" cy="51389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867538" y="1057586"/>
              <a:ext cx="1271047" cy="378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 생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75" name="이등변 삼각형 174"/>
          <p:cNvSpPr/>
          <p:nvPr/>
        </p:nvSpPr>
        <p:spPr>
          <a:xfrm rot="5400000">
            <a:off x="4777029" y="4228519"/>
            <a:ext cx="138264" cy="1196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176" name="이등변 삼각형 175"/>
          <p:cNvSpPr/>
          <p:nvPr/>
        </p:nvSpPr>
        <p:spPr>
          <a:xfrm rot="5400000">
            <a:off x="7423403" y="4228519"/>
            <a:ext cx="138264" cy="1196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C7D1944-0383-CFBE-CABC-FF7C012AE027}"/>
              </a:ext>
            </a:extLst>
          </p:cNvPr>
          <p:cNvGrpSpPr/>
          <p:nvPr/>
        </p:nvGrpSpPr>
        <p:grpSpPr>
          <a:xfrm>
            <a:off x="3222400" y="3750584"/>
            <a:ext cx="1419796" cy="1074607"/>
            <a:chOff x="2213039" y="3191939"/>
            <a:chExt cx="1267863" cy="1074607"/>
          </a:xfrm>
        </p:grpSpPr>
        <p:sp>
          <p:nvSpPr>
            <p:cNvPr id="107" name="모서리가 둥근 직사각형 106"/>
            <p:cNvSpPr/>
            <p:nvPr/>
          </p:nvSpPr>
          <p:spPr>
            <a:xfrm>
              <a:off x="2232135" y="3191939"/>
              <a:ext cx="1248767" cy="1074607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2213039" y="3436855"/>
              <a:ext cx="1267863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온라인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코딩테스트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179" name="그룹 178"/>
          <p:cNvGrpSpPr/>
          <p:nvPr/>
        </p:nvGrpSpPr>
        <p:grpSpPr>
          <a:xfrm>
            <a:off x="3233092" y="3195557"/>
            <a:ext cx="1398412" cy="459759"/>
            <a:chOff x="467119" y="997608"/>
            <a:chExt cx="1399778" cy="513899"/>
          </a:xfrm>
        </p:grpSpPr>
        <p:sp>
          <p:nvSpPr>
            <p:cNvPr id="180" name="모서리가 둥근 직사각형 179"/>
            <p:cNvSpPr/>
            <p:nvPr/>
          </p:nvSpPr>
          <p:spPr>
            <a:xfrm>
              <a:off x="485179" y="997608"/>
              <a:ext cx="1363659" cy="51389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67119" y="1085280"/>
              <a:ext cx="1399778" cy="378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2AA283A-DC89-2928-7C77-50556C137F9A}"/>
              </a:ext>
            </a:extLst>
          </p:cNvPr>
          <p:cNvGrpSpPr/>
          <p:nvPr/>
        </p:nvGrpSpPr>
        <p:grpSpPr>
          <a:xfrm>
            <a:off x="5024041" y="4962310"/>
            <a:ext cx="2281159" cy="464849"/>
            <a:chOff x="3955554" y="4562202"/>
            <a:chExt cx="1843330" cy="414339"/>
          </a:xfrm>
        </p:grpSpPr>
        <p:grpSp>
          <p:nvGrpSpPr>
            <p:cNvPr id="95" name="그룹 94"/>
            <p:cNvGrpSpPr/>
            <p:nvPr/>
          </p:nvGrpSpPr>
          <p:grpSpPr>
            <a:xfrm>
              <a:off x="4005852" y="4562202"/>
              <a:ext cx="1733577" cy="414339"/>
              <a:chOff x="4332382" y="5508362"/>
              <a:chExt cx="1399778" cy="414339"/>
            </a:xfrm>
          </p:grpSpPr>
          <p:sp>
            <p:nvSpPr>
              <p:cNvPr id="96" name="모서리가 둥근 직사각형 95"/>
              <p:cNvSpPr/>
              <p:nvPr/>
            </p:nvSpPr>
            <p:spPr>
              <a:xfrm>
                <a:off x="4350442" y="5508362"/>
                <a:ext cx="1363659" cy="4143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332382" y="5577032"/>
                <a:ext cx="1399778" cy="246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에스코어 드림 6 Bold" panose="020B0703030302020204" pitchFamily="34" charset="-127"/>
                    <a:ea typeface="에스코어 드림 6 Bold" panose="020B0703030302020204" pitchFamily="34" charset="-127"/>
                  </a:rPr>
                  <a:t>1/31(</a:t>
                </a:r>
                <a:r>
                  <a:rPr lang="ko-KR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에스코어 드림 6 Bold" panose="020B0703030302020204" pitchFamily="34" charset="-127"/>
                    <a:ea typeface="에스코어 드림 6 Bold" panose="020B0703030302020204" pitchFamily="34" charset="-127"/>
                  </a:rPr>
                  <a:t>목</a:t>
                </a:r>
                <a:r>
                  <a:rPr lang="en-US" altLang="ko-KR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에스코어 드림 6 Bold" panose="020B0703030302020204" pitchFamily="34" charset="-127"/>
                    <a:ea typeface="에스코어 드림 6 Bold" panose="020B0703030302020204" pitchFamily="34" charset="-127"/>
                  </a:rPr>
                  <a:t>)~2/7(</a:t>
                </a:r>
                <a:r>
                  <a:rPr lang="ko-KR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에스코어 드림 6 Bold" panose="020B0703030302020204" pitchFamily="34" charset="-127"/>
                    <a:ea typeface="에스코어 드림 6 Bold" panose="020B0703030302020204" pitchFamily="34" charset="-127"/>
                  </a:rPr>
                  <a:t>목</a:t>
                </a:r>
                <a:r>
                  <a:rPr lang="en-US" altLang="ko-KR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에스코어 드림 6 Bold" panose="020B0703030302020204" pitchFamily="34" charset="-127"/>
                    <a:ea typeface="에스코어 드림 6 Bold" panose="020B0703030302020204" pitchFamily="34" charset="-127"/>
                  </a:rPr>
                  <a:t>)</a:t>
                </a:r>
              </a:p>
            </p:txBody>
          </p:sp>
          <p:sp>
            <p:nvSpPr>
              <p:cNvPr id="98" name="모서리가 둥근 직사각형 97"/>
              <p:cNvSpPr/>
              <p:nvPr/>
            </p:nvSpPr>
            <p:spPr>
              <a:xfrm>
                <a:off x="4354139" y="5508362"/>
                <a:ext cx="1363657" cy="4143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endParaRPr>
              </a:p>
            </p:txBody>
          </p:sp>
        </p:grpSp>
        <p:sp>
          <p:nvSpPr>
            <p:cNvPr id="183" name="TextBox 182"/>
            <p:cNvSpPr txBox="1"/>
            <p:nvPr/>
          </p:nvSpPr>
          <p:spPr>
            <a:xfrm>
              <a:off x="3955554" y="4636630"/>
              <a:ext cx="1843330" cy="24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2/1(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토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)~2/12(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수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 15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시</a:t>
              </a:r>
              <a:endParaRPr lang="en-US" altLang="ko-KR" sz="11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5053469" y="3195557"/>
            <a:ext cx="2222300" cy="459759"/>
            <a:chOff x="7194825" y="985928"/>
            <a:chExt cx="1259416" cy="513899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7211074" y="985928"/>
              <a:ext cx="1226919" cy="51389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194825" y="1062783"/>
              <a:ext cx="1259416" cy="378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기업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-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9545975" y="4962310"/>
            <a:ext cx="1358343" cy="464849"/>
            <a:chOff x="7498296" y="5508362"/>
            <a:chExt cx="1512168" cy="414339"/>
          </a:xfrm>
        </p:grpSpPr>
        <p:sp>
          <p:nvSpPr>
            <p:cNvPr id="62" name="모서리가 둥근 직사각형 61"/>
            <p:cNvSpPr/>
            <p:nvPr/>
          </p:nvSpPr>
          <p:spPr>
            <a:xfrm>
              <a:off x="7572551" y="5508362"/>
              <a:ext cx="1363658" cy="41433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98296" y="5577032"/>
              <a:ext cx="1512168" cy="24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2/19(</a:t>
              </a:r>
              <a:r>
                <a:rPr lang="ko-KR" altLang="en-US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수</a:t>
              </a:r>
              <a:r>
                <a:rPr lang="en-US" altLang="ko-KR" sz="11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9533489" y="3750584"/>
            <a:ext cx="1358343" cy="1074607"/>
            <a:chOff x="7194977" y="1698283"/>
            <a:chExt cx="1259416" cy="1142985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7211226" y="1698283"/>
              <a:ext cx="122691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194977" y="2070839"/>
              <a:ext cx="1259416" cy="3600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매칭종료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9533490" y="3195557"/>
            <a:ext cx="1323293" cy="459759"/>
            <a:chOff x="3867538" y="980731"/>
            <a:chExt cx="1271047" cy="51389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8" name="모서리가 둥근 직사각형 67"/>
            <p:cNvSpPr/>
            <p:nvPr/>
          </p:nvSpPr>
          <p:spPr>
            <a:xfrm>
              <a:off x="3883936" y="980731"/>
              <a:ext cx="1238250" cy="5138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67538" y="1050342"/>
              <a:ext cx="1271047" cy="378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사무국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70" name="이등변 삼각형 69"/>
          <p:cNvSpPr/>
          <p:nvPr/>
        </p:nvSpPr>
        <p:spPr>
          <a:xfrm rot="5400000">
            <a:off x="9295624" y="4227002"/>
            <a:ext cx="138264" cy="1196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C032F86-A2FD-EBD6-E539-1EFD29641992}"/>
              </a:ext>
            </a:extLst>
          </p:cNvPr>
          <p:cNvSpPr/>
          <p:nvPr/>
        </p:nvSpPr>
        <p:spPr>
          <a:xfrm>
            <a:off x="629779" y="2775574"/>
            <a:ext cx="10629237" cy="286761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5D91F8-E9A8-71BD-E128-1549E94EE666}"/>
              </a:ext>
            </a:extLst>
          </p:cNvPr>
          <p:cNvSpPr txBox="1"/>
          <p:nvPr/>
        </p:nvSpPr>
        <p:spPr>
          <a:xfrm>
            <a:off x="967222" y="2618854"/>
            <a:ext cx="1992633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프로세스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D1E7B2A-66FA-4F59-1A34-78C664D6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17D6D-B986-8C80-8F54-2998050649A5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개요</a:t>
            </a:r>
          </a:p>
        </p:txBody>
      </p:sp>
    </p:spTree>
    <p:extLst>
      <p:ext uri="{BB962C8B-B14F-4D97-AF65-F5344CB8AC3E}">
        <p14:creationId xmlns:p14="http://schemas.microsoft.com/office/powerpoint/2010/main" val="395385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이등변 삼각형 117">
            <a:extLst>
              <a:ext uri="{FF2B5EF4-FFF2-40B4-BE49-F238E27FC236}">
                <a16:creationId xmlns:a16="http://schemas.microsoft.com/office/drawing/2014/main" id="{CC53F173-65BC-8366-74FF-45B24B6719CA}"/>
              </a:ext>
            </a:extLst>
          </p:cNvPr>
          <p:cNvSpPr/>
          <p:nvPr/>
        </p:nvSpPr>
        <p:spPr>
          <a:xfrm rot="5400000">
            <a:off x="3305405" y="2371492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56FF99BE-6FA6-B39E-033A-316C8D38B9D6}"/>
              </a:ext>
            </a:extLst>
          </p:cNvPr>
          <p:cNvGrpSpPr/>
          <p:nvPr/>
        </p:nvGrpSpPr>
        <p:grpSpPr>
          <a:xfrm>
            <a:off x="1987607" y="1357759"/>
            <a:ext cx="1200384" cy="2072383"/>
            <a:chOff x="490387" y="1731184"/>
            <a:chExt cx="1399778" cy="1142985"/>
          </a:xfrm>
        </p:grpSpPr>
        <p:sp>
          <p:nvSpPr>
            <p:cNvPr id="120" name="모서리가 둥근 직사각형 104">
              <a:extLst>
                <a:ext uri="{FF2B5EF4-FFF2-40B4-BE49-F238E27FC236}">
                  <a16:creationId xmlns:a16="http://schemas.microsoft.com/office/drawing/2014/main" id="{A16933DD-1B31-1550-15F8-C3AB04B0134A}"/>
                </a:ext>
              </a:extLst>
            </p:cNvPr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F7847C-0166-4848-1191-BC8B0C9B5B9E}"/>
                </a:ext>
              </a:extLst>
            </p:cNvPr>
            <p:cNvSpPr txBox="1"/>
            <p:nvPr/>
          </p:nvSpPr>
          <p:spPr>
            <a:xfrm>
              <a:off x="490387" y="1773404"/>
              <a:ext cx="1399778" cy="1015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(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희망 기업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서류 지원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※ </a:t>
              </a:r>
              <a:r>
                <a:rPr lang="ko-KR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최대 </a:t>
              </a:r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3</a:t>
              </a:r>
              <a:r>
                <a:rPr lang="ko-KR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개 기업 </a:t>
              </a:r>
              <a:endPara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지원 가능</a:t>
              </a:r>
              <a:endPara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39" name="모서리가 둥근 직사각형 53">
            <a:extLst>
              <a:ext uri="{FF2B5EF4-FFF2-40B4-BE49-F238E27FC236}">
                <a16:creationId xmlns:a16="http://schemas.microsoft.com/office/drawing/2014/main" id="{F9831760-3C88-70B3-4267-146B3D3D707C}"/>
              </a:ext>
            </a:extLst>
          </p:cNvPr>
          <p:cNvSpPr/>
          <p:nvPr/>
        </p:nvSpPr>
        <p:spPr>
          <a:xfrm>
            <a:off x="3561084" y="1167259"/>
            <a:ext cx="6627823" cy="2509391"/>
          </a:xfrm>
          <a:prstGeom prst="roundRect">
            <a:avLst/>
          </a:prstGeom>
          <a:solidFill>
            <a:srgbClr val="EAEAEA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최대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개 기업에 지원할 수 있습니다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 지원 기간 동안 자유롭게 지원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지원취소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재지원이 가능합니다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 지원 기간이 종료되면 어떠한 경우라도 추가 서류 지원이 불가합니다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학생이 서류 지원을 하면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 대학에서 해당 학생의 지원자격을 검토합니다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기업은 자격 검토가 완료된 지원자의 이력서만 확인이 가능합니다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</p:txBody>
      </p:sp>
      <p:sp>
        <p:nvSpPr>
          <p:cNvPr id="140" name="이등변 삼각형 139">
            <a:extLst>
              <a:ext uri="{FF2B5EF4-FFF2-40B4-BE49-F238E27FC236}">
                <a16:creationId xmlns:a16="http://schemas.microsoft.com/office/drawing/2014/main" id="{4AC1B6A9-3B9F-4C6B-AAD4-D7A8A89F4340}"/>
              </a:ext>
            </a:extLst>
          </p:cNvPr>
          <p:cNvSpPr/>
          <p:nvPr/>
        </p:nvSpPr>
        <p:spPr>
          <a:xfrm rot="5400000">
            <a:off x="3305405" y="5071188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33074142-B8B4-C139-E63B-C962A3DF4BC9}"/>
              </a:ext>
            </a:extLst>
          </p:cNvPr>
          <p:cNvGrpSpPr/>
          <p:nvPr/>
        </p:nvGrpSpPr>
        <p:grpSpPr>
          <a:xfrm>
            <a:off x="1987607" y="4335388"/>
            <a:ext cx="1200384" cy="1656184"/>
            <a:chOff x="490387" y="1731184"/>
            <a:chExt cx="1399778" cy="1142985"/>
          </a:xfrm>
        </p:grpSpPr>
        <p:sp>
          <p:nvSpPr>
            <p:cNvPr id="142" name="모서리가 둥근 직사각형 104">
              <a:extLst>
                <a:ext uri="{FF2B5EF4-FFF2-40B4-BE49-F238E27FC236}">
                  <a16:creationId xmlns:a16="http://schemas.microsoft.com/office/drawing/2014/main" id="{8B5F98D8-091D-D60E-B871-9A656DB63BFC}"/>
                </a:ext>
              </a:extLst>
            </p:cNvPr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u="sng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B2935B3-95A2-E6CD-7D0A-624821FE1407}"/>
                </a:ext>
              </a:extLst>
            </p:cNvPr>
            <p:cNvSpPr txBox="1"/>
            <p:nvPr/>
          </p:nvSpPr>
          <p:spPr>
            <a:xfrm>
              <a:off x="490387" y="1867689"/>
              <a:ext cx="1399778" cy="8270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(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온라인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코딩테스트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44" name="모서리가 둥근 직사각형 53">
            <a:extLst>
              <a:ext uri="{FF2B5EF4-FFF2-40B4-BE49-F238E27FC236}">
                <a16:creationId xmlns:a16="http://schemas.microsoft.com/office/drawing/2014/main" id="{0B0ECB73-EF48-7657-5D9B-89B6B3A0B086}"/>
              </a:ext>
            </a:extLst>
          </p:cNvPr>
          <p:cNvSpPr/>
          <p:nvPr/>
        </p:nvSpPr>
        <p:spPr>
          <a:xfrm>
            <a:off x="3561084" y="4125837"/>
            <a:ext cx="6627823" cy="2087637"/>
          </a:xfrm>
          <a:prstGeom prst="roundRect">
            <a:avLst/>
          </a:prstGeom>
          <a:solidFill>
            <a:srgbClr val="EAEAEA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사전 수요조사에서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코딩테스트 실시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’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를 선택한 기업에 지원한 지원자만 코딩테스트를 응시합니다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코딩테스트 대상자에게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1/27(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월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중 테스트 코드 발송 및 응시 매뉴얼 발송 예정이며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당일 안내 메일을 받지 못한 지원자는 운영사무국으로 연락 바랍니다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152" name="그래픽 151" descr="배지 1 단색으로 채워진">
            <a:extLst>
              <a:ext uri="{FF2B5EF4-FFF2-40B4-BE49-F238E27FC236}">
                <a16:creationId xmlns:a16="http://schemas.microsoft.com/office/drawing/2014/main" id="{E0956248-461E-6EA2-956A-D05D6176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5520" y="1254308"/>
            <a:ext cx="360000" cy="360000"/>
          </a:xfrm>
          <a:prstGeom prst="rect">
            <a:avLst/>
          </a:prstGeom>
        </p:spPr>
      </p:pic>
      <p:pic>
        <p:nvPicPr>
          <p:cNvPr id="154" name="그래픽 153" descr="배지 단색으로 채워진">
            <a:extLst>
              <a:ext uri="{FF2B5EF4-FFF2-40B4-BE49-F238E27FC236}">
                <a16:creationId xmlns:a16="http://schemas.microsoft.com/office/drawing/2014/main" id="{72A85356-3476-5E68-58B3-06C5635EF8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5520" y="4191412"/>
            <a:ext cx="360000" cy="36000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E05E73F-AEE5-234E-5655-6268E581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6FDB0-4021-0248-EB41-F9C650B6A82F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프로세스별 참고사항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06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B37F0-9E41-20B2-047F-ED1D816EA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이등변 삼각형 117">
            <a:extLst>
              <a:ext uri="{FF2B5EF4-FFF2-40B4-BE49-F238E27FC236}">
                <a16:creationId xmlns:a16="http://schemas.microsoft.com/office/drawing/2014/main" id="{6A40B03D-1A4C-957E-44EB-CFF0DE06AFBD}"/>
              </a:ext>
            </a:extLst>
          </p:cNvPr>
          <p:cNvSpPr/>
          <p:nvPr/>
        </p:nvSpPr>
        <p:spPr>
          <a:xfrm rot="5400000">
            <a:off x="3305405" y="2514367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07010383-8450-9F21-9A6B-F5286F5DA525}"/>
              </a:ext>
            </a:extLst>
          </p:cNvPr>
          <p:cNvGrpSpPr/>
          <p:nvPr/>
        </p:nvGrpSpPr>
        <p:grpSpPr>
          <a:xfrm>
            <a:off x="1987607" y="1500633"/>
            <a:ext cx="1804137" cy="3652392"/>
            <a:chOff x="490387" y="1731184"/>
            <a:chExt cx="1399778" cy="1142985"/>
          </a:xfrm>
        </p:grpSpPr>
        <p:sp>
          <p:nvSpPr>
            <p:cNvPr id="120" name="모서리가 둥근 직사각형 104">
              <a:extLst>
                <a:ext uri="{FF2B5EF4-FFF2-40B4-BE49-F238E27FC236}">
                  <a16:creationId xmlns:a16="http://schemas.microsoft.com/office/drawing/2014/main" id="{2D35A992-C9CE-6D5C-DA43-352F8A4885BF}"/>
                </a:ext>
              </a:extLst>
            </p:cNvPr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DA3D42C-E77F-35FF-7E83-574FAAD5B987}"/>
                </a:ext>
              </a:extLst>
            </p:cNvPr>
            <p:cNvSpPr txBox="1"/>
            <p:nvPr/>
          </p:nvSpPr>
          <p:spPr>
            <a:xfrm>
              <a:off x="490387" y="2139196"/>
              <a:ext cx="1399778" cy="2840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(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기업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-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서류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&amp;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실시 및 합격 결과 확인</a:t>
              </a:r>
              <a:endPara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39" name="모서리가 둥근 직사각형 53">
            <a:extLst>
              <a:ext uri="{FF2B5EF4-FFF2-40B4-BE49-F238E27FC236}">
                <a16:creationId xmlns:a16="http://schemas.microsoft.com/office/drawing/2014/main" id="{4158CBE9-1E70-0657-615B-A5D5D1AF6A12}"/>
              </a:ext>
            </a:extLst>
          </p:cNvPr>
          <p:cNvSpPr/>
          <p:nvPr/>
        </p:nvSpPr>
        <p:spPr>
          <a:xfrm>
            <a:off x="4367808" y="1500634"/>
            <a:ext cx="5821098" cy="3652392"/>
          </a:xfrm>
          <a:prstGeom prst="roundRect">
            <a:avLst/>
          </a:prstGeom>
          <a:solidFill>
            <a:srgbClr val="EAEAEA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[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&amp;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면접 전형 실시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]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&amp;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면접 전형은 기업에서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주도하여 진행됩니다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전형 관련 안내는 기업으로부터 안내 받으시기 바랍니다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200000"/>
              </a:lnSpc>
            </a:pPr>
            <a:endParaRPr lang="en-US" altLang="ko-KR" sz="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[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결과 확인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]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각 전형 진행 후 전형별 결과값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서류전형 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불합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면접전형 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불합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을 홈페이지에 확인할 수 있습니다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      ※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기업에서 결과값 등록까지 시간이 소요될 수 있음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" name="이등변 삼각형 1">
            <a:extLst>
              <a:ext uri="{FF2B5EF4-FFF2-40B4-BE49-F238E27FC236}">
                <a16:creationId xmlns:a16="http://schemas.microsoft.com/office/drawing/2014/main" id="{B3E07D16-908A-1988-81BD-EA362D334ECD}"/>
              </a:ext>
            </a:extLst>
          </p:cNvPr>
          <p:cNvSpPr/>
          <p:nvPr/>
        </p:nvSpPr>
        <p:spPr>
          <a:xfrm rot="5400000">
            <a:off x="4022281" y="3266114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" name="그래픽 4" descr="배지 3 단색으로 채워진">
            <a:extLst>
              <a:ext uri="{FF2B5EF4-FFF2-40B4-BE49-F238E27FC236}">
                <a16:creationId xmlns:a16="http://schemas.microsoft.com/office/drawing/2014/main" id="{543E88BF-1387-5C2C-75FA-9283AED7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1544" y="1340768"/>
            <a:ext cx="360000" cy="360000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68AEA6C-9FCD-58BF-E93E-6CA3536D8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A3D83-8B39-C00E-9E36-D3BC775FA67C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프로세스별 참고사항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2881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6A7D-C9EA-21EB-6CA3-3D986E77B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이등변 삼각형 117">
            <a:extLst>
              <a:ext uri="{FF2B5EF4-FFF2-40B4-BE49-F238E27FC236}">
                <a16:creationId xmlns:a16="http://schemas.microsoft.com/office/drawing/2014/main" id="{F2B5752A-796F-A778-2A96-0F5B9B0C567B}"/>
              </a:ext>
            </a:extLst>
          </p:cNvPr>
          <p:cNvSpPr/>
          <p:nvPr/>
        </p:nvSpPr>
        <p:spPr>
          <a:xfrm rot="5400000">
            <a:off x="3305405" y="2635484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614A0D1E-99CC-BE42-096E-825B3F84F17E}"/>
              </a:ext>
            </a:extLst>
          </p:cNvPr>
          <p:cNvGrpSpPr/>
          <p:nvPr/>
        </p:nvGrpSpPr>
        <p:grpSpPr>
          <a:xfrm>
            <a:off x="1987607" y="1621751"/>
            <a:ext cx="1200384" cy="2072383"/>
            <a:chOff x="490387" y="1731184"/>
            <a:chExt cx="1399778" cy="1142985"/>
          </a:xfrm>
        </p:grpSpPr>
        <p:sp>
          <p:nvSpPr>
            <p:cNvPr id="120" name="모서리가 둥근 직사각형 104">
              <a:extLst>
                <a:ext uri="{FF2B5EF4-FFF2-40B4-BE49-F238E27FC236}">
                  <a16:creationId xmlns:a16="http://schemas.microsoft.com/office/drawing/2014/main" id="{56EA852B-A71F-6073-385B-6207A1673019}"/>
                </a:ext>
              </a:extLst>
            </p:cNvPr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686CFCB-BE22-7B79-9F5E-AF30FC3E5FCB}"/>
                </a:ext>
              </a:extLst>
            </p:cNvPr>
            <p:cNvSpPr txBox="1"/>
            <p:nvPr/>
          </p:nvSpPr>
          <p:spPr>
            <a:xfrm>
              <a:off x="490387" y="1961541"/>
              <a:ext cx="1399778" cy="6393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(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학생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인턴십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기업 확정</a:t>
              </a:r>
              <a:endPara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39" name="모서리가 둥근 직사각형 53">
            <a:extLst>
              <a:ext uri="{FF2B5EF4-FFF2-40B4-BE49-F238E27FC236}">
                <a16:creationId xmlns:a16="http://schemas.microsoft.com/office/drawing/2014/main" id="{7B3257F6-A9DE-EFE2-32E6-1CD520664B60}"/>
              </a:ext>
            </a:extLst>
          </p:cNvPr>
          <p:cNvSpPr/>
          <p:nvPr/>
        </p:nvSpPr>
        <p:spPr>
          <a:xfrm>
            <a:off x="3561084" y="1621751"/>
            <a:ext cx="6627823" cy="2072383"/>
          </a:xfrm>
          <a:prstGeom prst="roundRect">
            <a:avLst/>
          </a:prstGeom>
          <a:solidFill>
            <a:srgbClr val="EAEAEA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면접전형까지 최종 합격한 지원자는 인턴십을 수행할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개 기업을 선택합니다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해당 기업에서 인턴십 수행을 확정할 경우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인턴확정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’ /</a:t>
            </a:r>
            <a:b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인턴십 수행을 포기할 경우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인턴포기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’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를 등록해야 합니다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상태 값 등록 후 어떠한 경우라도 번복할 수 없습니다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</p:txBody>
      </p:sp>
      <p:sp>
        <p:nvSpPr>
          <p:cNvPr id="140" name="이등변 삼각형 139">
            <a:extLst>
              <a:ext uri="{FF2B5EF4-FFF2-40B4-BE49-F238E27FC236}">
                <a16:creationId xmlns:a16="http://schemas.microsoft.com/office/drawing/2014/main" id="{03E1C12A-75D7-41D9-F243-E51802C80128}"/>
              </a:ext>
            </a:extLst>
          </p:cNvPr>
          <p:cNvSpPr/>
          <p:nvPr/>
        </p:nvSpPr>
        <p:spPr>
          <a:xfrm rot="5400000">
            <a:off x="3305405" y="4731213"/>
            <a:ext cx="138264" cy="10682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04970DFD-1465-3EF8-61E9-0086DAE07C6A}"/>
              </a:ext>
            </a:extLst>
          </p:cNvPr>
          <p:cNvGrpSpPr/>
          <p:nvPr/>
        </p:nvGrpSpPr>
        <p:grpSpPr>
          <a:xfrm>
            <a:off x="1984050" y="4244566"/>
            <a:ext cx="1200384" cy="1080120"/>
            <a:chOff x="490387" y="1731184"/>
            <a:chExt cx="1399778" cy="1142985"/>
          </a:xfrm>
        </p:grpSpPr>
        <p:sp>
          <p:nvSpPr>
            <p:cNvPr id="142" name="모서리가 둥근 직사각형 104">
              <a:extLst>
                <a:ext uri="{FF2B5EF4-FFF2-40B4-BE49-F238E27FC236}">
                  <a16:creationId xmlns:a16="http://schemas.microsoft.com/office/drawing/2014/main" id="{D7E57A80-EF29-C387-6DD5-1CE449251425}"/>
                </a:ext>
              </a:extLst>
            </p:cNvPr>
            <p:cNvSpPr/>
            <p:nvPr/>
          </p:nvSpPr>
          <p:spPr>
            <a:xfrm>
              <a:off x="508447" y="1731184"/>
              <a:ext cx="1363659" cy="1142985"/>
            </a:xfrm>
            <a:prstGeom prst="roundRect">
              <a:avLst/>
            </a:prstGeom>
            <a:solidFill>
              <a:srgbClr val="EAEAEA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u="sng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609C619-8DDA-877F-53C0-A52FFF96005A}"/>
                </a:ext>
              </a:extLst>
            </p:cNvPr>
            <p:cNvSpPr txBox="1"/>
            <p:nvPr/>
          </p:nvSpPr>
          <p:spPr>
            <a:xfrm>
              <a:off x="490387" y="1863285"/>
              <a:ext cx="1399778" cy="83586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매칭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종료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sp>
        <p:nvSpPr>
          <p:cNvPr id="144" name="모서리가 둥근 직사각형 53">
            <a:extLst>
              <a:ext uri="{FF2B5EF4-FFF2-40B4-BE49-F238E27FC236}">
                <a16:creationId xmlns:a16="http://schemas.microsoft.com/office/drawing/2014/main" id="{ED1156D5-0CE4-48B0-75FF-F103C08E045D}"/>
              </a:ext>
            </a:extLst>
          </p:cNvPr>
          <p:cNvSpPr/>
          <p:nvPr/>
        </p:nvSpPr>
        <p:spPr>
          <a:xfrm>
            <a:off x="3561084" y="3998013"/>
            <a:ext cx="6627823" cy="1573227"/>
          </a:xfrm>
          <a:prstGeom prst="roundRect">
            <a:avLst/>
          </a:prstGeom>
          <a:solidFill>
            <a:srgbClr val="EAEAEA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최종 매칭이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인턴확정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’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학생은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월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4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일부터 진행될 인턴십을 준비해주세요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최종 매칭이 불발된 학생은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25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년 상반기 인턴십을 진행할 수 없습니다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  <a:b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※ 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예비합격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’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은 합격이 아닙니다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</a:t>
            </a:r>
          </a:p>
        </p:txBody>
      </p:sp>
      <p:pic>
        <p:nvPicPr>
          <p:cNvPr id="8" name="그래픽 7" descr="배지 4 단색으로 채워진">
            <a:extLst>
              <a:ext uri="{FF2B5EF4-FFF2-40B4-BE49-F238E27FC236}">
                <a16:creationId xmlns:a16="http://schemas.microsoft.com/office/drawing/2014/main" id="{D1F9B243-FB4C-ECA0-C3B2-E24E7CC99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4050" y="1492633"/>
            <a:ext cx="360000" cy="360000"/>
          </a:xfrm>
          <a:prstGeom prst="rect">
            <a:avLst/>
          </a:prstGeom>
        </p:spPr>
      </p:pic>
      <p:pic>
        <p:nvPicPr>
          <p:cNvPr id="10" name="그래픽 9" descr="배지 5 단색으로 채워진">
            <a:extLst>
              <a:ext uri="{FF2B5EF4-FFF2-40B4-BE49-F238E27FC236}">
                <a16:creationId xmlns:a16="http://schemas.microsoft.com/office/drawing/2014/main" id="{2EAD61D8-7531-4DB9-6B18-90D133F156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4050" y="4089673"/>
            <a:ext cx="360000" cy="360000"/>
          </a:xfrm>
          <a:prstGeom prst="rect">
            <a:avLst/>
          </a:prstGeom>
        </p:spPr>
      </p:pic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D0D08AA-AFF4-CC5B-9B7E-DF7BDEB3B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1A7966-5815-AC75-0838-32B50BE7C2D9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 프로세스별 참고사항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학생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921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65C7A-7912-F46A-879C-691EA9562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85B103-5A96-968C-44D3-4DF99DE3C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592" y="1988841"/>
            <a:ext cx="7772400" cy="2910185"/>
          </a:xfrm>
        </p:spPr>
        <p:txBody>
          <a:bodyPr anchor="ctr">
            <a:norm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다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희망 기업 지원</a:t>
            </a:r>
            <a:b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지원기간 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1/21(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화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10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 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~ 1/26(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일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15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시까지</a:t>
            </a:r>
            <a:endParaRPr lang="ko-KR" altLang="en-US" sz="40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>
            <a:extLst>
              <a:ext uri="{FF2B5EF4-FFF2-40B4-BE49-F238E27FC236}">
                <a16:creationId xmlns:a16="http://schemas.microsoft.com/office/drawing/2014/main" id="{512B9686-DC69-93A7-B80A-A65C583EFC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163256E9-F646-0A80-9CB5-4AAC176E2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E2840F-AAC6-71C8-C748-6EF22F488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689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4D7BF07-722C-8F7F-BC92-FF1A77DFA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844825"/>
            <a:ext cx="9144000" cy="20136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2833127" y="4365104"/>
            <a:ext cx="6525746" cy="87311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21405" y="4337486"/>
            <a:ext cx="6537469" cy="87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로그인 후 상단 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메뉴바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err="1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인턴십참여</a:t>
            </a:r>
            <a:r>
              <a:rPr lang="ko-KR" altLang="en-US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&gt; </a:t>
            </a:r>
            <a:r>
              <a:rPr lang="ko-KR" altLang="en-US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이력서관리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클릭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8064655" y="2823048"/>
            <a:ext cx="355590" cy="4810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349EA6-E509-FB93-D3F6-103D641ABC98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이력서 관리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(1)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B951EFF-4BCB-3679-E7A9-D9F5D22E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9722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28D4CCE-2D53-BD46-4443-AB4FCB19F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386" y="963307"/>
            <a:ext cx="8282955" cy="39461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F8C623BD-EE37-E6E3-4261-0CC37CD31933}"/>
              </a:ext>
            </a:extLst>
          </p:cNvPr>
          <p:cNvGrpSpPr/>
          <p:nvPr/>
        </p:nvGrpSpPr>
        <p:grpSpPr>
          <a:xfrm>
            <a:off x="1960386" y="4942603"/>
            <a:ext cx="8282955" cy="1652979"/>
            <a:chOff x="2821405" y="5373216"/>
            <a:chExt cx="6537469" cy="1296144"/>
          </a:xfrm>
        </p:grpSpPr>
        <p:sp>
          <p:nvSpPr>
            <p:cNvPr id="10" name="직사각형 9"/>
            <p:cNvSpPr/>
            <p:nvPr/>
          </p:nvSpPr>
          <p:spPr>
            <a:xfrm>
              <a:off x="2833127" y="5373216"/>
              <a:ext cx="6525746" cy="1296144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홈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21405" y="5377410"/>
              <a:ext cx="6537469" cy="1199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lnSpc>
                  <a:spcPct val="150000"/>
                </a:lnSpc>
                <a:buAutoNum type="arabicPeriod"/>
              </a:pP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‘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이력서 표준 양식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다운로드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’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클릭하여 서식 다운로드</a:t>
              </a:r>
              <a:b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</a:br>
              <a:r>
                <a:rPr lang="en-US" altLang="ko-KR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※ </a:t>
              </a:r>
              <a:r>
                <a:rPr lang="ko-KR" altLang="en-US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필수 포함 서류 </a:t>
              </a:r>
              <a:r>
                <a:rPr lang="en-US" altLang="ko-KR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</a:t>
              </a:r>
              <a:r>
                <a:rPr lang="ko-KR" altLang="en-US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이력서</a:t>
              </a:r>
              <a:r>
                <a:rPr lang="en-US" altLang="ko-KR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자기소개서</a:t>
              </a:r>
              <a:r>
                <a:rPr lang="en-US" altLang="ko-KR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rgbClr val="FF0000"/>
                  </a:solidFill>
                  <a:highlight>
                    <a:srgbClr val="FFFF00"/>
                  </a:highligh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지원자격 체크리스트</a:t>
              </a:r>
              <a:b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</a:b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※ 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이력서 및 자기소개서는 제공 서식 이외의 자율 서식을 사용해도 무관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marL="342900" indent="-342900" algn="ctr">
                <a:lnSpc>
                  <a:spcPct val="150000"/>
                </a:lnSpc>
                <a:buAutoNum type="arabicPeriod"/>
              </a:pP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이력서 업로드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: 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기업별로 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개의 파일로 압축하여 등록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복수 개의 이력서 추가 가능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)</a:t>
              </a: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2836">
            <a:off x="7238019" y="3861565"/>
            <a:ext cx="390610" cy="490093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5538">
            <a:off x="6194907" y="4579870"/>
            <a:ext cx="707884" cy="707884"/>
          </a:xfrm>
          <a:prstGeom prst="rect">
            <a:avLst/>
          </a:prstGeom>
        </p:spPr>
      </p:pic>
      <p:sp>
        <p:nvSpPr>
          <p:cNvPr id="22" name="대각선 방향의 모서리가 둥근 사각형 21"/>
          <p:cNvSpPr/>
          <p:nvPr/>
        </p:nvSpPr>
        <p:spPr>
          <a:xfrm>
            <a:off x="7925232" y="3364197"/>
            <a:ext cx="2306383" cy="1545267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TIP!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기업별로 </a:t>
            </a:r>
            <a:endParaRPr lang="en-US" altLang="ko-KR" sz="1400" dirty="0">
              <a:solidFill>
                <a:srgbClr val="FF00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이력서 등록 가능</a:t>
            </a:r>
            <a:endParaRPr lang="en-US" altLang="ko-KR" sz="1400" dirty="0">
              <a:solidFill>
                <a:srgbClr val="FF00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endParaRPr lang="en-US" altLang="ko-KR" sz="500" dirty="0">
              <a:solidFill>
                <a:srgbClr val="FF00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76ED28-F122-7059-15EE-76054C1033BB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이력서 관리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(2)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47395B-7C92-6020-2A31-91DD8AC157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2836">
            <a:off x="3534855" y="2691338"/>
            <a:ext cx="390610" cy="490093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4A3FBE-AE56-3408-E11C-8A9F324E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210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F9D2D16-3E01-AFDD-7674-3FF0771EE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930" y="933544"/>
            <a:ext cx="8316416" cy="4710418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833127" y="5724240"/>
            <a:ext cx="6525746" cy="51307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21405" y="5796110"/>
            <a:ext cx="653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이력서 업로드 후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인턴십신청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메뉴 클릭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4896303" y="1685473"/>
            <a:ext cx="355590" cy="4810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EA9F95-7CCC-F5AB-60C1-025C989B3C9C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 지원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(1)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1B3F6D-E6EB-049A-7A87-6C239BBB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44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F8313C-B70D-263A-D797-B20CCEAC19AD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 지원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(2)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82EE9D1-BA50-D91C-EAB9-DAE1AF09EB69}"/>
              </a:ext>
            </a:extLst>
          </p:cNvPr>
          <p:cNvGrpSpPr/>
          <p:nvPr/>
        </p:nvGrpSpPr>
        <p:grpSpPr>
          <a:xfrm>
            <a:off x="2247563" y="863142"/>
            <a:ext cx="7696873" cy="2744286"/>
            <a:chOff x="1650327" y="1020153"/>
            <a:chExt cx="8680516" cy="3234299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9631B32-8E69-9545-31E0-B9BD65E05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1158" y="1125569"/>
              <a:ext cx="8469684" cy="312888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D06410B-DF06-F712-2EBF-AEBA3100F524}"/>
                </a:ext>
              </a:extLst>
            </p:cNvPr>
            <p:cNvSpPr/>
            <p:nvPr/>
          </p:nvSpPr>
          <p:spPr>
            <a:xfrm>
              <a:off x="8774545" y="1125569"/>
              <a:ext cx="1556298" cy="31288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DC157758-4BB2-C191-5F9F-974A24CC97AF}"/>
                </a:ext>
              </a:extLst>
            </p:cNvPr>
            <p:cNvSpPr/>
            <p:nvPr/>
          </p:nvSpPr>
          <p:spPr>
            <a:xfrm>
              <a:off x="1861158" y="1125568"/>
              <a:ext cx="2960224" cy="31288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2485EE0B-E48E-6855-A8A3-19E85EBFE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0327" y="1020153"/>
              <a:ext cx="210830" cy="21083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F8EEBD4B-E8D4-B482-1C87-3BF423795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6544" y="1032983"/>
              <a:ext cx="198000" cy="1980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6E5717E-1B59-8848-D4D0-6DC90CF6ACCE}"/>
              </a:ext>
            </a:extLst>
          </p:cNvPr>
          <p:cNvGrpSpPr/>
          <p:nvPr/>
        </p:nvGrpSpPr>
        <p:grpSpPr>
          <a:xfrm>
            <a:off x="2610128" y="3708363"/>
            <a:ext cx="7085662" cy="2744286"/>
            <a:chOff x="2619364" y="4077072"/>
            <a:chExt cx="7085662" cy="2744286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88B73A5-2752-D591-5CD8-89B441EC922D}"/>
                </a:ext>
              </a:extLst>
            </p:cNvPr>
            <p:cNvSpPr/>
            <p:nvPr/>
          </p:nvSpPr>
          <p:spPr>
            <a:xfrm>
              <a:off x="2619364" y="4077072"/>
              <a:ext cx="7056784" cy="2744286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홈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FD467A-CE13-4056-6580-821B523F919F}"/>
                </a:ext>
              </a:extLst>
            </p:cNvPr>
            <p:cNvSpPr txBox="1"/>
            <p:nvPr/>
          </p:nvSpPr>
          <p:spPr>
            <a:xfrm>
              <a:off x="2648242" y="4168131"/>
              <a:ext cx="7056784" cy="257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&lt;</a:t>
              </a:r>
              <a:r>
                <a:rPr lang="ko-KR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기업 및 프로젝트 정보</a:t>
              </a: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&gt;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   - </a:t>
              </a:r>
              <a:r>
                <a:rPr lang="ko-KR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클릭 시 기업</a:t>
              </a:r>
              <a:r>
                <a:rPr lang="en-US" altLang="ko-KR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, </a:t>
              </a:r>
              <a:r>
                <a:rPr lang="ko-KR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수행 프로젝트 등에 대한 상세 정보 확인 가능</a:t>
              </a:r>
              <a:endPara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&lt;</a:t>
              </a:r>
              <a:r>
                <a:rPr lang="ko-KR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</a:t>
              </a: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&gt; 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“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” 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및 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“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취소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”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   -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희망 기업에 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‘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’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버튼 클릭하여 서류 지원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,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 후 지원취소를 원하면 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‘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취소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’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버튼 클릭</a:t>
              </a:r>
              <a:endPara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&lt;</a:t>
              </a:r>
              <a:r>
                <a:rPr lang="ko-KR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지원상태</a:t>
              </a: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&gt; 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“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지원요청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” 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및 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“</a:t>
              </a:r>
              <a:r>
                <a: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지원확정</a:t>
              </a:r>
              <a:r>
                <a: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”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   -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나의 지원 상태를 확인</a:t>
              </a:r>
              <a:endPara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   -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 시 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‘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지원요청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’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으로 표시되며</a:t>
              </a:r>
              <a:r>
                <a:rPr lang="en-US" altLang="ko-KR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, </a:t>
              </a:r>
              <a:r>
                <a:rPr lang="ko-KR" altLang="en-US" sz="1050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추후 소속 대학 담당자가 지원자격 검토 후 </a:t>
              </a:r>
              <a:r>
                <a:rPr lang="en-US" altLang="ko-KR" sz="1050" b="1" u="sng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‘</a:t>
              </a:r>
              <a:r>
                <a:rPr lang="ko-KR" altLang="en-US" sz="1050" b="1" u="sng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지원확정</a:t>
              </a:r>
              <a:r>
                <a:rPr lang="en-US" altLang="ko-KR" sz="1050" b="1" u="sng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’</a:t>
              </a:r>
              <a:r>
                <a:rPr lang="en-US" altLang="ko-KR" sz="1050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</a:t>
              </a:r>
              <a:r>
                <a:rPr lang="ko-KR" altLang="en-US" sz="1050" dirty="0">
                  <a:solidFill>
                    <a:srgbClr val="271CFC"/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으로 변경</a:t>
              </a:r>
              <a:endParaRPr lang="en-US" altLang="ko-KR" sz="1050" dirty="0">
                <a:solidFill>
                  <a:srgbClr val="271CFC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&lt;</a:t>
              </a:r>
              <a:r>
                <a:rPr lang="ko-KR" altLang="en-US" sz="14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매칭상태</a:t>
              </a:r>
              <a:r>
                <a:rPr lang="en-US" altLang="ko-KR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&gt; </a:t>
              </a:r>
              <a:r>
                <a:rPr lang="en-US" altLang="ko-KR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“</a:t>
              </a:r>
              <a:r>
                <a:rPr lang="ko-KR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취소</a:t>
              </a:r>
              <a:r>
                <a:rPr lang="en-US" altLang="ko-KR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”</a:t>
              </a:r>
              <a:r>
                <a:rPr lang="ko-KR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버튼</a:t>
              </a:r>
              <a:endPara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        - 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나의 매칭 상태를 확인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(</a:t>
              </a:r>
              <a:r>
                <a:rPr lang="ko-KR" altLang="en-US" sz="105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서류검토중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/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서류전형 합격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/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서류전형 불합격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/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면접전형 합격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/</a:t>
              </a:r>
              <a:r>
                <a: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면접전형 불합격</a:t>
              </a:r>
              <a:r>
                <a:rPr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)</a:t>
              </a: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220EA2C8-20CB-E89F-B866-9CAB8E424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94" y="3925617"/>
            <a:ext cx="210830" cy="21083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EB6FAFA-40FD-10FA-C29B-273340BA9B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609" y="4502114"/>
            <a:ext cx="198000" cy="198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0E8CF7A-8A74-DE90-A61D-047858782DE3}"/>
              </a:ext>
            </a:extLst>
          </p:cNvPr>
          <p:cNvSpPr txBox="1"/>
          <p:nvPr/>
        </p:nvSpPr>
        <p:spPr>
          <a:xfrm>
            <a:off x="2845971" y="322203"/>
            <a:ext cx="3628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[</a:t>
            </a:r>
            <a:r>
              <a:rPr lang="ko-KR" altLang="en-US" sz="2000" b="1" dirty="0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인턴십신청</a:t>
            </a:r>
            <a:r>
              <a:rPr lang="en-US" altLang="ko-KR" sz="2000" b="1" dirty="0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] </a:t>
            </a:r>
            <a:r>
              <a: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페이지 기능 설명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7BCACEB2-2173-D486-C9B9-C17F05856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900" y="4031032"/>
            <a:ext cx="1588063" cy="1209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아래쪽 화살표 7">
            <a:extLst>
              <a:ext uri="{FF2B5EF4-FFF2-40B4-BE49-F238E27FC236}">
                <a16:creationId xmlns:a16="http://schemas.microsoft.com/office/drawing/2014/main" id="{9FC62CAD-45F1-9D1D-ECB7-FCAC94A5CFD6}"/>
              </a:ext>
            </a:extLst>
          </p:cNvPr>
          <p:cNvSpPr/>
          <p:nvPr/>
        </p:nvSpPr>
        <p:spPr>
          <a:xfrm rot="14642998">
            <a:off x="9257370" y="4474651"/>
            <a:ext cx="585621" cy="16112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4626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15D47A5B-7B0E-5147-9A8A-0E524C7ED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249" y="1120068"/>
            <a:ext cx="7568478" cy="26548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847" y="4115056"/>
            <a:ext cx="5765663" cy="2266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4483847" y="5155497"/>
            <a:ext cx="5765662" cy="384503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873533" y="5089239"/>
            <a:ext cx="5121916" cy="467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모든 항목 내용검토 및 제출 파일 선택 후  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지원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클릭</a:t>
            </a:r>
            <a:endParaRPr lang="en-US" altLang="ko-KR" dirty="0">
              <a:solidFill>
                <a:schemeClr val="bg1">
                  <a:lumMod val="50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아래쪽 화살표 7"/>
          <p:cNvSpPr/>
          <p:nvPr/>
        </p:nvSpPr>
        <p:spPr>
          <a:xfrm rot="18488901">
            <a:off x="3820212" y="3445750"/>
            <a:ext cx="585621" cy="1117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" name="대각선 방향의 모서리가 둥근 사각형 3"/>
          <p:cNvSpPr/>
          <p:nvPr/>
        </p:nvSpPr>
        <p:spPr>
          <a:xfrm>
            <a:off x="9059722" y="1369003"/>
            <a:ext cx="2373882" cy="2078689"/>
          </a:xfrm>
          <a:prstGeom prst="round2Diag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최대 </a:t>
            </a:r>
            <a:r>
              <a:rPr lang="en-US" altLang="ko-KR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</a:t>
            </a:r>
            <a:r>
              <a:rPr lang="ko-KR" altLang="en-US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개 기업까지</a:t>
            </a:r>
            <a:endParaRPr lang="en-US" altLang="ko-KR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지원 가능</a:t>
            </a:r>
            <a:endParaRPr lang="en-US" altLang="ko-KR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23" name="대각선 방향의 모서리가 둥근 사각형 22"/>
          <p:cNvSpPr/>
          <p:nvPr/>
        </p:nvSpPr>
        <p:spPr>
          <a:xfrm>
            <a:off x="1847529" y="4507372"/>
            <a:ext cx="2406217" cy="1873956"/>
          </a:xfrm>
          <a:prstGeom prst="round2Diag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TIP!</a:t>
            </a:r>
          </a:p>
          <a:p>
            <a:pPr algn="ctr"/>
            <a:endParaRPr lang="en-US" altLang="ko-KR" sz="5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기업별로 원하는</a:t>
            </a:r>
            <a:endParaRPr lang="en-US" altLang="ko-KR" sz="14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이력서</a:t>
            </a:r>
            <a:r>
              <a:rPr lang="en-US" altLang="ko-KR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/</a:t>
            </a:r>
            <a:r>
              <a:rPr lang="ko-KR" altLang="en-US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자기소개서</a:t>
            </a:r>
            <a:endParaRPr lang="en-US" altLang="ko-KR" sz="14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선택하여 제출 가능</a:t>
            </a:r>
            <a:endParaRPr lang="en-US" altLang="ko-KR" sz="14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endParaRPr lang="en-US" altLang="ko-KR" sz="5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*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이력서 관리 페이지에서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복수 등록 후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선택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기업당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개 압축파일로 등록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2032F91-2479-67E7-DB6A-94A8B7043A64}"/>
              </a:ext>
            </a:extLst>
          </p:cNvPr>
          <p:cNvGrpSpPr/>
          <p:nvPr/>
        </p:nvGrpSpPr>
        <p:grpSpPr>
          <a:xfrm>
            <a:off x="1252249" y="2153458"/>
            <a:ext cx="7568478" cy="470914"/>
            <a:chOff x="1810955" y="2307723"/>
            <a:chExt cx="5848123" cy="470914"/>
          </a:xfrm>
        </p:grpSpPr>
        <p:sp>
          <p:nvSpPr>
            <p:cNvPr id="40" name="직사각형 39"/>
            <p:cNvSpPr/>
            <p:nvPr/>
          </p:nvSpPr>
          <p:spPr>
            <a:xfrm>
              <a:off x="1810955" y="2346589"/>
              <a:ext cx="5848123" cy="432048"/>
            </a:xfrm>
            <a:prstGeom prst="rect">
              <a:avLst/>
            </a:prstGeom>
            <a:solidFill>
              <a:schemeClr val="bg1">
                <a:lumMod val="75000"/>
                <a:alpha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941237" y="2307723"/>
              <a:ext cx="3631122" cy="4678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원하는 기업을 선택하여  </a:t>
              </a:r>
              <a:r>
                <a:rPr lang="en-US" altLang="ko-KR" dirty="0"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“</a:t>
              </a:r>
              <a:r>
                <a:rPr lang="ko-KR" altLang="en-US" dirty="0">
                  <a:solidFill>
                    <a:srgbClr val="FF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지원</a:t>
              </a:r>
              <a:r>
                <a:rPr lang="en-US" altLang="ko-KR" dirty="0"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”</a:t>
              </a:r>
              <a:r>
                <a:rPr lang="ko-KR" altLang="en-US" dirty="0">
                  <a:solidFill>
                    <a:schemeClr val="bg1">
                      <a:lumMod val="50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클릭</a:t>
              </a:r>
              <a:endParaRPr lang="en-US" altLang="ko-KR" dirty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BD2D6DF-019E-9608-7E4F-002D00E41DDB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 지원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(3)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C3F111-149C-3C23-3D76-E127AFFF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8EB0FD0-F9E5-EE61-57D8-DC3F8833B909}"/>
              </a:ext>
            </a:extLst>
          </p:cNvPr>
          <p:cNvSpPr/>
          <p:nvPr/>
        </p:nvSpPr>
        <p:spPr>
          <a:xfrm>
            <a:off x="7431547" y="1128630"/>
            <a:ext cx="1379944" cy="26548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058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09E77-ECD1-BA94-C683-5DBDD100F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56E603-5C08-244C-B898-D822898761FE}"/>
              </a:ext>
            </a:extLst>
          </p:cNvPr>
          <p:cNvSpPr/>
          <p:nvPr/>
        </p:nvSpPr>
        <p:spPr>
          <a:xfrm>
            <a:off x="2619364" y="3856142"/>
            <a:ext cx="7056784" cy="2896754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홈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266023-56C7-C63D-8958-63126D299F5D}"/>
              </a:ext>
            </a:extLst>
          </p:cNvPr>
          <p:cNvSpPr txBox="1"/>
          <p:nvPr/>
        </p:nvSpPr>
        <p:spPr>
          <a:xfrm>
            <a:off x="2648242" y="3827133"/>
            <a:ext cx="7056784" cy="289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&lt;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지원 상태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&gt;</a:t>
            </a:r>
            <a:b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</a:b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-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지원 시 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‘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지원요청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으로 표시되며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추후 소속 대학 담당자가 지원자격 검토 후 </a:t>
            </a: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‘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지원확정</a:t>
            </a: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으로 변경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-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필요시 </a:t>
            </a: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‘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이력서 다운로드</a:t>
            </a: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클릭하여 제출한 이력서 확인 가능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&lt;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매칭상태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-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나의 매칭 상태를 확인 가능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서류검토중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서류전형 합격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서류전형 불합격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면접전형 합격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면접전형 불합격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&lt;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면접일자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-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서류전형 합격자는 기업이 통보한 면접일자를 확인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조정이 필요할 경우 기업과 직접 소통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&lt;</a:t>
            </a:r>
            <a:r>
              <a:rPr lang="ko-KR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기업선택</a:t>
            </a:r>
            <a:r>
              <a:rPr lang="en-US" altLang="ko-KR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&gt;</a:t>
            </a:r>
          </a:p>
          <a:p>
            <a:pPr lvl="0">
              <a:lnSpc>
                <a:spcPct val="150000"/>
              </a:lnSpc>
            </a:pP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-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면접전형 합격자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최종 합격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 버튼 활성화</a:t>
            </a:r>
            <a:endParaRPr lang="en-US" altLang="ko-KR" sz="1050" dirty="0">
              <a:solidFill>
                <a:prstClr val="black">
                  <a:lumMod val="65000"/>
                  <a:lumOff val="35000"/>
                </a:prst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-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인턴십을 수행할 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개의 기업에 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‘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인턴기업 확정</a:t>
            </a:r>
            <a:r>
              <a:rPr lang="en-US" altLang="ko-K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</a:t>
            </a:r>
            <a:r>
              <a:rPr lang="ko-KR" altLang="en-US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클릭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0DF9B067-AE00-FB89-14D8-72F8ED8EB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94" y="3953326"/>
            <a:ext cx="210830" cy="21083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D0AD41FD-939E-A2EB-1A67-03B07FD7B8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609" y="4843856"/>
            <a:ext cx="198000" cy="19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A9ED3F-7853-851C-FA20-BD7705EBBC8D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기업 지원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(4)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0AB52-EE0A-4877-6377-B3B19B40F600}"/>
              </a:ext>
            </a:extLst>
          </p:cNvPr>
          <p:cNvSpPr txBox="1"/>
          <p:nvPr/>
        </p:nvSpPr>
        <p:spPr>
          <a:xfrm>
            <a:off x="2845971" y="322203"/>
            <a:ext cx="338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[</a:t>
            </a:r>
            <a:r>
              <a:rPr lang="ko-KR" altLang="en-US" sz="2000" b="1" dirty="0" err="1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매칭현황</a:t>
            </a:r>
            <a:r>
              <a:rPr lang="en-US" altLang="ko-KR" sz="2000" b="1" dirty="0">
                <a:solidFill>
                  <a:srgbClr val="271CFC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] </a:t>
            </a:r>
            <a:r>
              <a: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페이지 기능 설명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E35B42F-63F6-8696-9518-48C290329E7C}"/>
              </a:ext>
            </a:extLst>
          </p:cNvPr>
          <p:cNvGrpSpPr/>
          <p:nvPr/>
        </p:nvGrpSpPr>
        <p:grpSpPr>
          <a:xfrm>
            <a:off x="2060364" y="985495"/>
            <a:ext cx="8071271" cy="2774097"/>
            <a:chOff x="2060364" y="1151744"/>
            <a:chExt cx="8071271" cy="2774097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9EF4332-9489-5A03-5225-0A9875F6C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60364" y="1151744"/>
              <a:ext cx="8071271" cy="277409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F837A04-5A93-840E-5ACC-C745378812D0}"/>
                </a:ext>
              </a:extLst>
            </p:cNvPr>
            <p:cNvSpPr/>
            <p:nvPr/>
          </p:nvSpPr>
          <p:spPr>
            <a:xfrm>
              <a:off x="7230656" y="2538793"/>
              <a:ext cx="740326" cy="89020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E9CEFA1-AB43-670F-24B8-EAB58E005D42}"/>
                </a:ext>
              </a:extLst>
            </p:cNvPr>
            <p:cNvSpPr/>
            <p:nvPr/>
          </p:nvSpPr>
          <p:spPr>
            <a:xfrm>
              <a:off x="8005272" y="2538793"/>
              <a:ext cx="1951527" cy="89020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001BD27-46E1-701C-7228-81690196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3746" y="2400518"/>
              <a:ext cx="180000" cy="180000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EA8B32B2-B787-AEBC-C9CA-44E210100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8364" y="2400518"/>
              <a:ext cx="180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0419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D92F-01D1-A91E-B43D-6AA027216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000E61-410F-80DC-07EE-0377DFC98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592" y="1988841"/>
            <a:ext cx="7772400" cy="2910185"/>
          </a:xfrm>
        </p:spPr>
        <p:txBody>
          <a:bodyPr anchor="ctr">
            <a:norm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 및 면접 전형</a:t>
            </a:r>
            <a:b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기간 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2/1(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토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~ 2/12(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수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15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시까지</a:t>
            </a:r>
            <a:endParaRPr lang="ko-KR" altLang="en-US" sz="40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>
            <a:extLst>
              <a:ext uri="{FF2B5EF4-FFF2-40B4-BE49-F238E27FC236}">
                <a16:creationId xmlns:a16="http://schemas.microsoft.com/office/drawing/2014/main" id="{33311E9D-3E47-9AEA-2DCC-6BE57FC7E8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F1C33F60-B70E-F1BB-22AA-4964899B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F78BE57-55C7-345D-D876-42FAF94F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702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/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36FCDCC7-6196-650C-320E-3E4F5B666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288266"/>
              </p:ext>
            </p:extLst>
          </p:nvPr>
        </p:nvGraphicFramePr>
        <p:xfrm>
          <a:off x="776441" y="980728"/>
          <a:ext cx="10150639" cy="506345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37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5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2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단계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err="1">
                          <a:solidFill>
                            <a:sysClr val="windowText" lastClr="00000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매칭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 상태 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7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학생 지원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서류검토중</a:t>
                      </a:r>
                      <a:endParaRPr lang="ko-KR" altLang="en-US" sz="1400" b="0" dirty="0">
                        <a:solidFill>
                          <a:schemeClr val="tx2"/>
                        </a:solidFill>
                        <a:effectLst/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인턴십 지원 완료 상태</a:t>
                      </a:r>
                      <a:endParaRPr lang="en-US" alt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대학 담당자의 지원자 자격 검토가 완료된 상태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62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서류 전형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서류전형 합격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기업 안내에 따라 면접 진행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나눔고딕OTF" pitchFamily="34" charset="-127"/>
                        <a:ea typeface="나눔고딕OTF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서류전형 불합격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매칭 종료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9968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면접 전형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면접전형 합격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기업이 선발한 최종 합격자</a:t>
                      </a:r>
                      <a:endParaRPr lang="en-US" alt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면접전형 합격자가 </a:t>
                      </a:r>
                      <a:r>
                        <a:rPr lang="en-US" altLang="ko-KR" sz="1400" b="0" dirty="0">
                          <a:solidFill>
                            <a:srgbClr val="0000FF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‘</a:t>
                      </a:r>
                      <a:r>
                        <a:rPr lang="ko-KR" altLang="en-US" sz="1400" b="0" dirty="0">
                          <a:solidFill>
                            <a:srgbClr val="0000FF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인턴확정</a:t>
                      </a:r>
                      <a:r>
                        <a:rPr lang="en-US" altLang="ko-KR" sz="1400" b="0" dirty="0">
                          <a:solidFill>
                            <a:srgbClr val="0000FF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’</a:t>
                      </a: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을 하면 최종 매칭 완료</a:t>
                      </a:r>
                      <a:br>
                        <a:rPr lang="en-US" alt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</a:b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면접전형 합격자가 </a:t>
                      </a:r>
                      <a:r>
                        <a:rPr lang="en-US" altLang="ko-KR" sz="1400" b="0" dirty="0">
                          <a:solidFill>
                            <a:srgbClr val="00B05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‘</a:t>
                      </a:r>
                      <a:r>
                        <a:rPr lang="ko-KR" altLang="en-US" sz="1400" b="0" dirty="0">
                          <a:solidFill>
                            <a:srgbClr val="00B05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인턴포기</a:t>
                      </a:r>
                      <a:r>
                        <a:rPr lang="en-US" altLang="ko-KR" sz="1400" b="0" dirty="0">
                          <a:solidFill>
                            <a:srgbClr val="00B05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’</a:t>
                      </a: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를 하면 매칭 종료</a:t>
                      </a:r>
                      <a:endParaRPr lang="en-US" alt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나눔고딕OTF" pitchFamily="34" charset="-127"/>
                        <a:ea typeface="나눔고딕OTF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면접전형 불합격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매칭 종료</a:t>
                      </a:r>
                      <a:endParaRPr lang="en-US" alt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86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OTF" pitchFamily="34" charset="-127"/>
                        <a:ea typeface="나눔고딕OTF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solidFill>
                            <a:schemeClr val="tx2"/>
                          </a:solidFill>
                          <a:effectLst/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예비합격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운영사무국 판단 하에 추가 매칭을 진행할 경우를 대비한 값으로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rgbClr val="FF0000"/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최종 합격자가 아님</a:t>
                      </a:r>
                      <a:endParaRPr lang="en-US" altLang="ko-KR" sz="1400" b="0" dirty="0">
                        <a:solidFill>
                          <a:srgbClr val="FF0000"/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해당 기업의 매칭이 이미 종료된 경우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혹은</a:t>
                      </a:r>
                      <a:r>
                        <a:rPr lang="en-US" alt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추가 매칭이 불필요하다고 판단될 경우 </a:t>
                      </a:r>
                      <a:br>
                        <a:rPr lang="en-US" alt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</a:br>
                      <a:r>
                        <a:rPr lang="ko-KR" alt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6 Bold" panose="020B0703030302020204" pitchFamily="34" charset="-127"/>
                          <a:ea typeface="에스코어 드림 6 Bold" panose="020B0703030302020204" pitchFamily="34" charset="-127"/>
                        </a:rPr>
                        <a:t>추가 매칭 없이 매칭 종료</a:t>
                      </a:r>
                      <a:endParaRPr lang="en-US" alt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6 Bold" panose="020B0703030302020204" pitchFamily="34" charset="-127"/>
                        <a:ea typeface="에스코어 드림 6 Bold" panose="020B07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0D921E-03C7-4E29-9983-1DBD8E01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E87F-F547-40BE-BB47-15F7AC5E0111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8710FF-B60B-A922-D113-BB4D5A843137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서류 및 면접 전형 진행 단계</a:t>
            </a:r>
          </a:p>
        </p:txBody>
      </p:sp>
    </p:spTree>
    <p:extLst>
      <p:ext uri="{BB962C8B-B14F-4D97-AF65-F5344CB8AC3E}">
        <p14:creationId xmlns:p14="http://schemas.microsoft.com/office/powerpoint/2010/main" val="2096164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AD154DE-3608-46C5-E839-170144E90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21" y="1248972"/>
            <a:ext cx="9042358" cy="35719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2833127" y="5189959"/>
            <a:ext cx="6525746" cy="72909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21405" y="5378473"/>
            <a:ext cx="653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로그인 후 상단 </a:t>
            </a:r>
            <a:r>
              <a:rPr lang="ko-KR" altLang="en-US" b="1" dirty="0" err="1">
                <a:solidFill>
                  <a:schemeClr val="bg1">
                    <a:lumMod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메뉴바</a:t>
            </a:r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인턴십참여 </a:t>
            </a:r>
            <a:r>
              <a:rPr lang="en-US" altLang="ko-KR" b="1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 </a:t>
            </a:r>
            <a:r>
              <a:rPr lang="ko-KR" altLang="en-US" b="1" dirty="0" err="1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매칭현황</a:t>
            </a:r>
            <a:r>
              <a:rPr lang="ko-KR" altLang="en-US" b="1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b="1" dirty="0">
                <a:solidFill>
                  <a:schemeClr val="bg1">
                    <a:lumMod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클릭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66699" flipH="1" flipV="1">
            <a:off x="8474775" y="2360003"/>
            <a:ext cx="444975" cy="601996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ED7A061-B441-A9FC-C860-65F8E5E4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B8B93-B8E0-6545-A786-4025BFBC86FE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전형 결과 확인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(1)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1367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3D313001-68D2-862A-39E8-618F583B6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46" y="1271868"/>
            <a:ext cx="8658708" cy="27331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직사각형 11"/>
          <p:cNvSpPr/>
          <p:nvPr/>
        </p:nvSpPr>
        <p:spPr>
          <a:xfrm>
            <a:off x="8163440" y="1558202"/>
            <a:ext cx="883736" cy="1726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77E967-6F45-4860-B521-4F4448D2F395}"/>
              </a:ext>
            </a:extLst>
          </p:cNvPr>
          <p:cNvGrpSpPr/>
          <p:nvPr/>
        </p:nvGrpSpPr>
        <p:grpSpPr>
          <a:xfrm>
            <a:off x="2409161" y="4368804"/>
            <a:ext cx="7373679" cy="1340024"/>
            <a:chOff x="899592" y="4898780"/>
            <a:chExt cx="7373679" cy="1872208"/>
          </a:xfrm>
        </p:grpSpPr>
        <p:sp>
          <p:nvSpPr>
            <p:cNvPr id="10" name="직사각형 9"/>
            <p:cNvSpPr/>
            <p:nvPr/>
          </p:nvSpPr>
          <p:spPr>
            <a:xfrm>
              <a:off x="899592" y="4898780"/>
              <a:ext cx="7373679" cy="1872208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홈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3" y="4985870"/>
              <a:ext cx="7373678" cy="1159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ko-KR" altLang="en-US" sz="16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면접전형 합격</a:t>
              </a:r>
              <a:r>
                <a:rPr lang="en-US" altLang="ko-KR" sz="16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: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최종 합격자로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, ‘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인턴확정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’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시 최종 매칭 완료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ko-KR" altLang="en-US" sz="1600" b="1" dirty="0">
                  <a:solidFill>
                    <a:srgbClr val="00B05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면접전형 불합격 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: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매칭 종료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ko-KR" altLang="en-US" sz="1600" b="1" dirty="0">
                  <a:solidFill>
                    <a:srgbClr val="7030A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예비합격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: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필요시 추가 매칭 대상자로</a:t>
              </a:r>
              <a:r>
                <a:rPr lang="en-US" altLang="ko-K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, </a:t>
              </a:r>
              <a:r>
                <a:rPr lang="ko-KR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추가 매칭은 진행하지 않을 수 있음</a:t>
              </a:r>
              <a:endPara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9FF8855F-887F-03DA-DB04-815D589684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8491" y="2075253"/>
            <a:ext cx="296072" cy="21505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E7D3A55-650B-D8F7-05E5-1220D1BA1E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34766" y="2080477"/>
            <a:ext cx="392882" cy="21012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8B3D6B-9493-0F32-A0AA-44A6B68B19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7443" y="2563253"/>
            <a:ext cx="289277" cy="21012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2ADB456-451C-0139-B9A5-23A6A256E6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7444" y="2975631"/>
            <a:ext cx="289277" cy="21012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24A3270-3C53-48D1-9500-38D6906E5D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40425" y="2564568"/>
            <a:ext cx="392882" cy="21012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21D6156-25AA-8C05-7126-8041B32132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40425" y="2985180"/>
            <a:ext cx="392882" cy="210121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F6E523-F1D6-F336-4FB9-1088000E3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06BB5-FAB0-6B1D-4CB3-EEC9DEDA13C5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2.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전형 결과 확인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(2)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6635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B1F41-1D1E-1BA8-F18A-06A8D52C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0CBFCE-58F8-B7E9-FCEB-96A61178C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592" y="1988841"/>
            <a:ext cx="7772400" cy="2910185"/>
          </a:xfrm>
        </p:spPr>
        <p:txBody>
          <a:bodyPr anchor="ctr">
            <a:norm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마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 기업 확정</a:t>
            </a:r>
            <a:b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기간 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 2/13(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목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~ 2/14(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금</a:t>
            </a:r>
            <a:r>
              <a:rPr lang="en-US" altLang="ko-KR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 15</a:t>
            </a:r>
            <a:r>
              <a:rPr lang="ko-KR" altLang="en-US" sz="28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시까지</a:t>
            </a:r>
            <a:endParaRPr lang="ko-KR" altLang="en-US" sz="4000" dirty="0">
              <a:solidFill>
                <a:srgbClr val="FF0000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4" name="AutoShape 10" descr="data:image/jpeg;base64,/9j/4AAQSkZJRgABAQAAAQABAAD/2wCEAAkGBxMSEhUSExMVFRUXFxoWFxgXGBgYHRoVGBcYGh4ZGxYYHSghGBolHx4bITIhJSkrLi4uGB8zODMtNygtLisBCgoKDg0OGxAQGi8mHyY2KzcyLy0xMDAtLTA1Mi8yMC0tLS0tLS4tLS01Ky8rLS0tKy01LS0rLS0tLS0tLS0tLf/AABEIAFgCOwMBIgACEQEDEQH/xAAcAAACAgMBAQAAAAAAAAAAAAAABgUHAQMEAgj/xABKEAACAQIEAwQFBQ0HAwUBAAABAgMAEQQFEiEGEzEHIkFRMmFxgZEUUpKhwRcjQlNUcnOCk7HC0dIVFjQ1YrKzM6KjQ1WD0/Bj/8QAGgEBAAIDAQAAAAAAAAAAAAAAAAQFAQMGAv/EAC0RAAICAgAEBAYCAwEAAAAAAAABAgMEEQUSIVETIjFhFDJBQlKRgcGx4fBx/9oADAMBAAIRAxEAPwC8aKKwTQGaKL0UAUUUUAUVi9ZoAooooAoovRegCii9YvQGawTXLjMxii9ORF9RIv8ADqaW8z40QAiFSx+cwIHw6n6q025Fda8zJFOLda/JF/0TWf5uuHj1bFjsg8z/ACFSamqwwIkxeJTWSxLXb1INz7B4e+rQFacW93OUteX6G7NxY46jDe5dW/6M0UUXqYQQorF6L0Bmii9YvQGaKKKAKKKKAKKKKAKKKKAKKKKAKKKKAKKKKAKKKKAKKKKAKKKKAKKKKAKKKKAKKKKAKKKKAKKKKAKKKKAKKKKAKKKKAKKKKAKKKKAKKKKAKKKKAKKKKAKKKKAKRu0vimbBcgQFQz6y2pdXdXSBt7T9VPJqlu17F68aEvtHEo97FmP1WqXg1qy5KS6dSLmWOFTafUmOHe1MlgmMRVBNuZHew/OQk7esH3VZ8cgYBgQQRcEdCD4g18v1dXZFmDSYLQxvyZDGv5lgwHu1EewCpWfhwrj4kOhHwsqU5ckx3NInaTxZPgmgWAqC4dm1Lq2GkD2b3+FPZqk+1vFa8eV8I40X3m7n/cKjYNSsuSl6dSRmWOFTafXoTvDvalqYJi0VQTbmpew/OQkkD1g+6rOjcEXBuDuCPKvmAVd3ZRmDS4EKxuYXaIH/AEgKwHuDAe6pOfhwrXPBa7kfCypTfJMbcXOERnPRVLfAUiDjWfxSL4N/VTRxYW+TOqKzM1lsoLGxO+w9VV5/Z834mX6Dfyrlc++2E1GvZ1vC8aiyEpW6fXpsnDxrP8yL4N/VXhuM8T5RD2K32tUMMvm/Ey/Qb+VbkybEHpBJ71I/fUHx8p/Vlp8Lgx+kf3/s65uKsU3/AKgX2Kv2g1wT5rO/pTOfVqIHwG1d0PC+Kb/07fnMo/cTUhhuCJT6cir7LsfsrPh5dnc8u3Aq9OX+OorHzrry7LZJ20xqT5noB7W8Kd8DwfAm7gyH/Udvoj7b1PwwqgCqoUDoAAB8BUirhcn1sev/AAiX8ailqlfy/T9EXw/ka4ZfnOfSb7B5CuvNc0hw6GSaRUUeJ8T5AdSfUKM4zJMNC80hsqC59fkB6ydh7a+fuI8+lxsxllPqRPwUXyHr8z410eDg+J0XSKOWzc1xfNLrJlhZp2roCRh4C/8AqkOkfRAJPvIqAm7UcceggX2Ix/3OaSKKvIYNEft/ZTyzLpfcN/3Scw/GJ+zWj7pOYfjE/ZrShaivfwlP4I8fE2/kx1i7UMcOvJb86M/wsKn8p7WFJAxEGkfPjOoD2o29vYTVV0V4ng0SXy/o9Ry7ov5j6Zy/HxzxrJE4dG6Efu9R9VdNUt2T500WK+Tk/e5gdvKRRcEe0Aj3Dyq6BVFk0Omzl+hc49ythzGaKKKjm8KKgM/4uw2DkEUxcMVDjSpbukkdfaDUb90nA/Ok/Zn+dAONFL+Q8X4bGSGKEuWClzqUjYED7RXniTif5JNh4jGX57aQdVtPeReljf0vqoBiooqKyriCDESSxRsxeE6XBUixDFdieu4NAStFFRUmfwDFLhCW5zDUBpNrWLel06A0BK0UUtcUcYR4GRI3jkcuuoadPna2560Ay0UhfdPi/Jp/+z+dYPahF+TT/wDb/OgH6isKazQBRUXk3EEGKaRYWJMZAe6stiSR4jfoalKAKKX8FxMJMdLguWQY1La9XWwQ+jbb0vPwqQzPOsPhyonlSMtfTqNr6bXt7Lj40BIUVBf3xwH5VF8a7cszvD4gsIZUkK2LaTewPSgJCil7OOJxBi4MJyyxm097VbTqYr0tv0phoAorBpbyTisYjGTYUJp5Wvvar6tDhDtbbr50Ay0UVpxmKSJGkc2RAWY2JsB12G5oDdRSz/f7L/yj/wAcv9FB4+y/8o/8cv8ARQDNRXHjMeEgecDUqxmQDpcBdXj0uK4+Fs8+WwCcIU7zLYnV6PjewoCYoqPx+d4eBgks0cbEXAZgDbpex8KhuIONsPDC0kMsM0gKgIHG92AJ2udhvQDTRS5lXGOFkhR5J4Y3ZQWQuO6T4b71LZfm0E9+TKkmm2rQwa172vb2GgO2ivMjhQWOwAufYK5MqzaHEqXhkDqDpJAI3sDbceRFAdtFRfEmcrg4GnZWYAqLLa/eIHjUTnnGS4fCwYrlMwmAIXUFKgpr3NjegGqiufF41Io2lkOlFXUxsTYewC5qB/v9l/5R/wCOX+igGaioTK+LMJiJBFDLrcgkDQ42Aud2UCt/Emb/ACTDviCusJp7oNr6nVOtj86/uoCUorhyPMflEEc+nTzF1ab3t7/Gu6gCvnnjbFc3H4lr3HMKj2RgJ/DX0FPKFVmPRQSfYBevmWeUuxc9WJY+1jc1a8KhuUpFbxKXljE11dXZDhdGB1/jJXb3LZP4TVK19D8F4TlYHDJax5Sk/nMNR+s1I4pLVSj3Zo4dHdjfZE0a+duL8XzcbiX85WA9idwfUtfQeOxAjjaQ9EUsfYoJ+yvmZnJ3O5O5PmTuTWjhUfNKRu4lLpGJgVd/ZNhdGXq1t5JHf4HQPqUVSAr6K4SwnKweHj8REl/zioJ+smt/FJarUe7NPDo7sb7IliKLVmiqIuTXIQASdgNz7BVNS9qeMN9McCjwurE2+n1qz+MsZycDiXvYiJgD/qYaR9ZFfPBq04djwsUpTWytz75QaUXobMR2j5g3SVU/NjX+K9XLkPM+TwmVi0hjQuTsSxUEmw6b1864HD82SOMfhuqfSYD7a+mVWwsKzxKuFfLGCS9RgSnPmcnszQaKwaqiyKw7Zs0IEOGB2a8r+wbKPjqPuFVbTX2n4vmZhKPCNUj+C6j9bGlQV02FDkoijnsufPa2d2S5VJipkgitqbxPRQOrH1AVcWS9nODhUcxOe/i0hNr+pBsB7b0qdi8S8/EMbahGoHsZiT+5atwVW8QyZ+J4cXpIn4VEOTna2yF/uhgfySD6ArViOCsA4scLEPWo0n4rY0wVgmq7xZr7n+yf4UOyKK7QOExgJEMbFopL6b7lStrqT4jcWPt9tKdWP2zZkrSwwKd41Z29Re1gfXYE/rCq5NdJiSnKmMpepQ5UYxtaj6E5wMD/AGhhbdeaPhY3+q9fQgqjeyvB8zMEbwjR3PttoH+6ryWqrij3cl2RZcOWq2/czRRRVaTzRiMHG5u8aMbWuygm3lciqqxGPgGdhtMfJDco90ab6NF7dNnPWmfjHOsbzfkeEgcM635v+k7HSeiW8WY3HluDWiDs4i+RmF2HPJ1mUC9ntbSPEp6vG96GCT4jzM4FozBgeaXDXMa6SoXTsSqHrf6qR+Ic8lxWKwRkwz4fRKAA+rvapI+l1HSw+NNXCOIzGGYYPExcxFBImudlHTv/AIfgLGzfCuLtL/xmXfpD/wAsNDJYlVBkWIxqY3GnBRJKxlfWHKiw5slranXxv51b9VouXZhgcXiJcPh1mSZi1yR0LlumoEEaiKA7/wC0s9/I4fpR/wD3VDZVNiXzmE4uNY5dJuqkEaeVJY3DN6/GuyHjXMXmbDrhIzKouyd64G3+u3iPHxrOUYLHS5nFi8RhuUApUkEWA5bgfhE9TQFkVWnaSXGPwXKsZO7y79NfNGm/qvarExmMjhUvK6ogtdmIUC+wuTSZxXHl+NMbnHxRPHezLIh2JBta/UEXBBoYYCfPfxWG+I/rr0k+eXF48Na4va3T6dJefQrC8QhzJ5w7EOVkP3sArudLnwJ629Gpg5Jhv/e//KP/ALKAtStWJnWNGdjZVUsT5AC5NRmU5xhmCQx4mKVwoHddWZtK7mwJ8r0mcVcRvmD/ACDBKWBNpHIIBAO/rVB4k9bWHrGTn7I8wBxGIRtmlAkA9as2of8AcPgatOq0zrgqTCLDicCSZYV748XI6uB67kFfEezdp4O4pXHIe4ySJYSCx03N/Rb3HY7j66AXsk/z7Ffoz/tgpyzXI8PidJniWTTfTe+17X6H1D4Um5J/n2K/Rn/bBVgyOFFyQAOpOwA9tALmL4Ty+NGkfDoFVSzHvbBRc+NQXZFhPvc+ItpDuFUeACgk29Xet7q1cVZ82YSDAYLvBj99k/B0i21x+APE+PQXvTzkuWJhoUgT0UFr+Z6lj6ybn30MCTxj/nGB/U/5WqwMROsal3YKqi5ZiAAPMk9Kr/jH/OMD+p/ytUxxhxBJC3IGBkxMbx94qXtZiylTpjbew8/EUMnFxD2gxKOVg7zzN3VKglQfV4ufZt66Wk4cxuAEWPUa5NzNH1Kq3g1vSBHUjofPrXZlPEBw3/RyWRDa2q8pb3u0BJ+NdkfaTMzFFy52dfSUSMWHhuohuN6GCeyPjrCYgAGQRObDRIbb9Nn9Fvjf1UyTwq6lHUMrCzKRcEHwI8RVWz51rlWY5HJzFYMGBlXvDxIEFm996cst4pvhXxOJhfDBG0lW1MfCx3RTuTbpb10MkL2jZThYME7JBEjsyKrKig31AkAgfNDV1cEZPg58FC7YeF2sVclFJLKSDckb1Ahps7xKnSY8HEep6k+O/i5G23ognx64hkxGSSsGUy4N2uCPA9L36K9rAg7NYb7UMaH/AIhQLgsQALAQSAAeAEZ2qC7Kf8AP0kn7xUtmeOWfL5pk1aXw8jLqBU20N4Gonsp/wA/SSfvFAdnGGX4LQ2KxcevQoXqwJF9lADAXJP11X8OXSYka8LlUYj/BLu+49rSoD7r1Z/FGTDGYZ4C2kmxVutmU3Fx5eB9tJ+AkzjBIIRh4540FlYEHu+VwwNvat6BkBLhfktjjcrXlk2LRySbX9YkZb+okXqyuGMtwkcfOwiBUmVWvdjcC9tmJsRc0pZjh82zBeTJDHh4iQWJt4G/zmY+dgB0p7ybL1w8EcKkkIoW58T4n3mgPOe4kR4aZz0WJz8FNJfY9iByJo77rIG9zIAPrU1zcUZ5LmMvyDCowUNaVmBX0T4jqqA777kjp56sxyWfKJVxWFvJDpCyg+6+oDoCe8GHok+XUZNHGPGYxWGaD5PLHdlOpunda/l41jjf/ACjAfmp/wGp3jXMxicp5yo6B2jIDix/6g8uo8j41Bcbf5Rl/5qf8BoYHrjT/AC/Efoj9lK/BYyz5HF8oOE5vf1cwxhv+o1r6jf0be61NHGn+X4j9EfspY4K4PweIwcU0sRZ213PMkX0ZGUbKwHQCgYz5YMtUtLh/kt41Jd4zH3EsblmU91bA9fI1DdoGd4aXATJHiIXcmOypIjE2mjJsAbnYE+6pvAcJYSFZUjjIWZOXINchupDC1y112Y7i3Wlbjbg/B4bBSzRRFXUpYmSRrapUU7MxHQmhkaeBv8Bhv0Y+2p2oLgb/AAGG/Rj7anaAX+O8VysBiWvb70UHtksg+tq+fauftfxWnBKl/wDqSqPcoLfvAqmKvuFw1U5d2UvEJbsS9jbhYOY6Rjq7Kg9rED7a+mYECgKOgFh7BtVAcB4Xm5hhl8n1/QUv9lfQIqNxWXnjHsSOHR8rkL/aDiuXl+IPzk5Y/wDkIT7aoA1cXbFjNOEjj/GSi/sVS377VTlSuGR1U33ZH4hLdmuyOjL8NzZY4/nuqfSYCvphFsLeFUF2eYXmZhhxa4VjIfVoVmB+NvjV/ConFZeeMfb/AL/BI4dHytmaKKKqyyEftdxejA6PxkqL7hd/4RVKmrP7asXvh4vz5CPoqP4qrCuh4dHVCffZRZ0t3P2GHs/w3MzDDjycuf1FLfvAr6Bqmex7CasZJJ4Rwn6TsoH1Bquaq7ict3a7JE/h8dVb9wrBrNcWdYvk4eaX5kbv9FSagJbeia3pbPnrP8XzcTPJ11yuw/N1G31WqPo8qK62KSSSOYk9vZ3ZNm8uFlE0LaXG2+4KnqrDxBqw8L2t7ffMKdXmkm3wK7fE1V1FarcWq17muptqyLK1qLLY+65H+SyfTX+VReb9q0zqVghWInbUzcw+5bAA+29V3Wa1RwKE98pslm3Na2e8RO0jM7sWZjdmJuST4k1rrJFqc+C+A5cUyyTo0eHG+91aT1KOoX/V8PMb7bYVR3Loaa65WS0hs7IMmMUD4hhYzEBb/i0vY+8k+4CrCFeIYwqhVACgAADYADoAPKvdcxdY7Jub+p0NVargooKKKK1mwKV+NeKThAkUSczES+gu5sL2uQNzc7AeNj5U0VXfaFG+HxuGzDQXjQKjgeBV2PuuGNj5r66A9JledyDW2KjjJ3Cd3b1HTGR9ZrRgcxc4uLDZrAjSg/eZrW7xIt6PdNyo3AFiBcUz4bjbAuob5Qi+prqw9Wkj91KOYY4ZpmOGGGDGOAhnksQLB1YnfcDuhRfckmgHHiLi2DBMiTB7upYaQDsDbe5FRH3T8F5TfQX+qnJ4Vb0lB9oBrz8kj+Yv0R/KgKjy3iyCPM5sY2vlyKQAANV7R9Rf/SfGmz7p+C8pvoL/AFU4fJI/mL9Efyo+SR/MX6I/lQEFgMwwubQSLpdogwVg10OoWYbo1/LxqKzvhjKMJGZZoSB0AEsxLN5KOZuadY4lX0QB7Bb91V92rQMHws7IXhjciQeG7IbHy1AEXoBdAw0negyaeSPwbnYnf6Nx9ZqSyCDKcRJyJMHJBMTYK8s1ifIHWLH1ECnfBcV4FkBXEwoLei7LGR6tLEGknjTMIsdi8NHhPvkqtvIo2AupA1eIWxa/QUMDtlfCGDw8glhiKuAQDzJG2IsdmYjp6qlMNgY4y7IiqznU5AALN5kjrXTRQyLXCHErY1pw0YTlOFFmJvctvuBb0frphigVb6VA1HUbAC7eZ8z66q3grPoMDNi0xLNGWk27jHdWe4OkG3UU2/dBy/8AHn9nL/TQEZk+ClGd4mQxyCMobOUYKTph2D2seh+BqV4q4WbGyJfESRxAWeNejEG4IF7A+sg9BXRlnGODxEixRS6na9hocdASd2UDoKn6AjcjyODCJohTSD1J3Zj5s3j7Og8AKkqKKArvjH/OMD+p/wArVYlRePyCCaePEupMkVtBDEAWJYd0Gx3NSlAIssWeajpeDTc29Hpfb8HyqKwPDmbwzyYiMwCSW+s3BBubnYrYb0u5RhMNLLiBisU8Gl7IB4959XgbWsPjUt/Y2Vf+5S//AL9Shgm8gzvH/wBoDCYp0NlLEKq/M1DvACnvEQLIpR1DKwIZTuCD4EVX3CmX5dFikeHGtLKQyqjeN1N/wR0APj4VY1AiB4lzMZfheZHEpClVCDuABjbaw2ruyrEjE4aOR0FpY1Yoe8O8L23G4qE7T4i2XyWF9LIxt80OLn2DrUfw3xvgosLBFJKVdI1Rhoc7qAOoWxoZGrP4icJOqgkmGQKoF99BAAA/dUD2c4N0wHLkV42LybOpUi/jZrGt33Qcv/Hn9nL/AE1L5LncOLVngfWqtpJ0svesD+EB4EUApns8cDfMcR9f9dLePw+EiJU5tiHI68sO4+kGt9dPvaKspwEvK1X7urT15eoaunhbr6r1BcFYrKlw6XOHSXSOYZtAYt42Z+q+VtqAg8rwGFnYImbTqx2AcOlz5As1ifVemWHs+dWVvl+INiDbfexvb06iuP8AEZY0B5XJae40GDSfEX1smxFr7H3U78JLKMHAJr8zljVq6+q/rta9ASUcCqWYKoLG7EAAsQLC58dtqgc04mMWOhwXKDCVQS+u1rlxbRp39HzHWmOq242xIgzbCzyXEYQXNiejPe3na4+NDDGHtDwby4Bo4kZ21R2VBc2Dg7AeqljjPLZmyvAxrDKzoqBlVGZlIhI3VQSN9qZh2g5f+PP7OT+mg9oWX/jz+zl/poZJ/GYJJoWikF1dNLDobEfUaTB2ZRjZcXOB5DT9lPitcA+e9ZoBD+5qv5ZiPiK7OPcNyspeO5bQsCXPU6Zohc+vanCuPNssjxMTQyglGtcAkeiwYbjfqBQEdwN/gMN+jH21O1zZdgkgiSKMEIgsoJJ29p6100BVXbVOdWGTwtI3vug/df41WVWz2yZWzxw4lQSIyUf1K9rMfVcW/WFVNXR8PadC17lDmpq57HzsewmrGNJ4RxH6TsoH1BquY1WnYrhbR4iX5zpH9BS38dWWaqOIS3fL2LPCjqle5U3bVP8AfMOngEdvexA/h+uq2q1e2TKmZYsSoJCXje3gGIKn2XuPeKqsirfAkvAWvoVmamrmPvY5hNWKll8Eit73YfYpq4xVddi+EtBPLb05AnuRb/vY1Y1VGfLmvl7FnhR1Sgoory1QyWUj2r4rXmDL4RxonvIL/wAQpNqV4pxnNxmIk85XA/NVio+oCoquqx4ctUV7HN3S5rJP3LX7FcL96xEvznVPoLq/jqy6T+yzDaMvjPi7O5+kVH1AU4VzuXLmvk/cvMWPLVFBSp2m4vl5fN5vpjH6zC/1XprquO2jFWggi+dIXPsRbfvamLHmuivczky5apMqStuFw7SOsai7OwVfaxAH761VZPZZwmzSLjZlsig8kHqzEW12+aBe3mTfw36LIuVVbkyipqdk1FE3L2V4M2tJOvsZD+9DWr7k2F/H4j4x/wBFWFai1c78Zf8Aky9+Fp/FFe/cmwv4/EfGP+it+G7LMGPSed/ayj/aop7tWafF3v7mFi0r7UQWV8H4LDkNHh01DozXdh7C97e6pwCs0VplJy6yezbGKj6IKKKK8noKKKKAL15kjDAqwBBFiCLgjyIPWlvN8zkhxT6Br+84cLGWKrrlxLR6uhsbEb28K9z5/KgbVGgMcvLlfU5jUcpZA9whYAhlBJFgb3PSgPcvBWAY6jhk9xZR9FSBUvgMvigXRFGsa+SgD3m3U1DjMZi7htNlxKxLpuNjGrd64Nx3vD7K2ZPm0r8pZVS8iytdCduWyraxHjq+qgJ2ilZOI5dLTFE5Qw0c+kEltTlxa9rdVA9lSWXZjNKkuqPQ6eiSJArXW/R0Vtjsdv30BLg0Uo5JmUywCyiRlgTESs8r3YyKTZdQNjZST0UE2HjaZyjMnneXuKsSMFU3JZiY0e5W1lFmt1PSgJWvEsSsCrAMDsQRcEeRB60m5RxDOuFVygkEWFTESu8hDsGMlwBpN2shNyfG1deHxkwxEvR2ecwxgu4VUWFZCSu46eQuSx3tQG6fgTAMdXycD81nUfANapTKskw+GBEMSpfqR1PtY7n41HLn0pbSIk7qzNKdZ2MLKtl7ve1agd7W3rQeIcQqszQxWWBcS1pWP3ttXdHc3caW32HT3ANFYqBxOeuJ+SqqwJKBvvndkERks50aR09EMTYg+quLC5/Ly8PI6hnlw8bhQ2lS8skSLe6kru+53sL7GgJ7FZPh5W1SQRO3myKx+JF60/3dwn5LB+zT+Vcc2czq4h5UZlMip6ZCaWilkDX0XuOWw028t9694rNHbBSSAcuXvwrp7337mGFdJIFwXtYkDqL0B3YXJsNGweOCJGHRlRQRcW6gV3il7hjMdSvGxfWl2ZWJcxAswEbO27P3WPsIsSLGvceczGJJeVHaYoIhzDf74duYdNh3dza++wv1oCeopfbOpuYIBHHzeYY2u7aLCIShgQtzcEC1tjXOvE0giMrwqL4aXEIokJP3rTdWOkWvqG4v4+8BoopdkzvEIzh4YrRmLXpkY92VtI03Qbrve/W3hXUucE6e6O9iXg6+CczvdOp0dPXQGcXwxg5HLvh42ZjcnT1PmbeNav7n4H8li+FcR4hlMHMeNUEmGbER6JCSAmjY6k2JDgjY+I9shFmsjc2TTGsMZkUs7kNeLUrMQEIC6gR16b+qgPWE4ZwkTrJHh40dd1YDcGxG3uNS9KyZ/O5RVRFbniJtQkAKtC0gIDqrDoeo8B57b8JnErlkiRWZTMzcx7DSs8kagFU6nSfDugDrQDCygix6VGnh3Cfk0H7NP5VHRcRyODIkS8ockklyHtMFOyhSLrq8967svzFpZJYnURlSQBdtenUwD7qAQQLgqTa9uooD1/d7B/k0H7NP5V14LARQgiKNIwTchFCgm1rkDqaWPljYeSazTSlcQkEatJI4AbDRyksqhi3Vz0J6dKkcJnM8pCJCqyBS7iVnQAa2RdI0aiG0k3IFhbY0BPVBY/g3AzEs+HUE9SpZLn9QitOAzGZJCGCtG+KliVtRLgjWw7pFtPdK2B8j6q1xcTyCNJJIVAkhaaMK5J7rRrpYlQFvzF33tv5bgduW8J4OBg8cChh0ZruR6wWJsfZU0BStm2ZS644pAEZZsO942JDRuzi3QHqjAg7Hb1gb24idY0leJdEsZkjCvc7AEK11AFweouB6+tAMdc+MwUcotKiOPJ1DC/sNQ7Z3LG7JNHGAvJLMjkgJMzpq7yj0WUA+ok+Fq8ZpmDSYNZQGXXLDp0MQzQviUUEMLEF4z7tXWgO/+7uD/JYP2afyoPDmE/JYP2afyqOwuMniKoUJV3kZec93SFEQm+nVqYktYE9CLnwrMnEMqxCVoks8DzRgOb9xQ2hzp2uCNxcA3HkSAxgW2rNLxzrEKzB4YrRvErlZGJImKgFQUHo33ud7V7TOpTpYRpy3laFCWOrUpdQzLptpLKdgbgEHzAAnr0UpYTiCURYeWQBnlw6uAraVLySQItwVJXvSbm5sL7GuzE53Mkiw8qMytIif9Rgml45nDX0XuOUw028jfegGGiuLKcYZY9TKFYM6MAbjVG5Q2NhcG1+njXbQHiWMMCrAEEWIO4IPgR4ikvMuzPBSksnMhJ8I2Gn6Lg29gtRRWyFs6+sHo12Vwn8y2T/C+QJgoeSjMw1FtTWuSfZt0sKmKKK8OTk9v1PcYqK0jxNErAqwDKQQQRcEHYgg9RSVmHZjgpGLJzIb+CMCv0XBt7BYVmivVds4PyvR4nXCfzLYw8MZGuCgECMWALNqa1yWJO9tvV7qlqKK8yk5Pb9T3GKitIK8uKKKwZK7+5NB44iYnzsn8qPuTQflE3wT+VFFSvjb/wAiN8LT+KHnJ8uXDwxwKSVjQICept4m3ietdtFFRm9vbJCWloKWOLODo8e8bSSyKI1IATT+EQSbkHyFFFZhOUJc0XpmJwjNal6GrJ+z/AwMG5ZlYdDKdX/bYL9VNYFFFZnZKb3J7MQhGC1FaM0UUV4PYUUUUAUUUUAUUUUAUUUUBxz5ZE78xkuxCKSSekb8xdr22be9eMTlEMmrXGDqbU27DUdKr3gD3hpVRY7bCs0UB6GWRB2k0DUzKxNzuyiwa17XtYX9QrS+RwEaeXtqLjvMLFvSsQdgfEDY+VFFAe/7Ggso5a2WPlAb25diNBW9mXc9b9a3YPApEpVQbHrdmbwt1Yk9KKKA55ckgYKDGLKgjAuwBjHRGAPfUeTXG5867IcOqatIA1Nqa3i1gL/AAe6iigOTD5LAkZiEY0GMQkEk3iGqykk3I7zfE1snyuJwQUG78y4JB1hQuoMCCrWFrg9KxRQGYcsiQWVABpZPH0XN2v5kncnqay+WxEEFBZoxEfXGL2X2bn40UUBr/siHmc7ljXfVe59LTo1Wva+na9rkV5jySAJoES6dJQA3ICEg6Rc7C4FrdLC1FFAbMPlcSWKpuG16iSza9JTUWYkk6SV3PQ17fL4zG0RQaGJYjzZm1E+o6t7+dFFAa8DlUUJZkWzMLMdTMWt0LFiSx9Z3ttWsZHAAy8saW6rdrCx1DSL2Qg7921jRRQG7D5ZEliqC4YsCSSdTCxYsSSxI2ufCsNlMJUIY10hGiA//AJvbUvsNh8KKKA2S4GNtWpAdenV69BuvwNaTk0HM53LGvVrBudnK6SwW9gxG17XIoooD2crhKqnLXSqGJR5RnTdfZ3V+ArW+TQFmYxg6wQ4udLal0nUl9JJG17XrNFAeFyOAAry9iwcnU99aiwbUTe9tuvSvU+SwP1jHVzsWUnmNqcEqRcMdyDsfKiigN39nxWYaAA2m4G19FtO3qsPhRhsvjjZnVbM3Ukk7XJsLnYXJNhtvRRQHmfLInDBkB1sHbqCXVQoa43DAKBceVa3yaEhQU9EEA6n1WJuQWvcgnexNFFAb/kMe3cGzmQepze7e3c/GvByuHSqmNSqo0Sgi4EbabrY+B0r8KxRQGpMkhFrJuHV7lnJ1JfTdibkLc2BNt68/2FCA+mNAWRkGoF1AfqAhNgpNrqLA2oooCPj4X7kqF1HOCpJpVrGFQw0rrdiGOojUSbCwAFhU7JhEZQhUaQVIHgCjBlt7CAfdWaKAy+HUsrkAst7Hy1Wv8bVxxZHh11WjFipS1yQEbqqgmyKbDZbDYUUUB0vgo21EqDqKlvWUIKn3WFaUymFZOaEGu5bqbBmFiwW+lWNzdgLm5oooDymSwBdHKXTpKWNyAjEEqLnYXVdh0sK9QZTCliEFw2sMSWbXpKaizEknSSu56Gs0UB0wQKgIUWBYsfzmJJPvJJrZRRQH/9k=">
            <a:extLst>
              <a:ext uri="{FF2B5EF4-FFF2-40B4-BE49-F238E27FC236}">
                <a16:creationId xmlns:a16="http://schemas.microsoft.com/office/drawing/2014/main" id="{0F4EEAA9-C0AF-84C7-1CDC-7CCB2206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2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71E7DD33-11F8-92B6-1EA7-BA4166679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046056E-2DFF-359E-71E2-0D15A2FF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751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3D313001-68D2-862A-39E8-618F583B6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46" y="1271868"/>
            <a:ext cx="8658708" cy="27331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직사각형 11"/>
          <p:cNvSpPr/>
          <p:nvPr/>
        </p:nvSpPr>
        <p:spPr>
          <a:xfrm>
            <a:off x="9708776" y="1558202"/>
            <a:ext cx="707704" cy="1726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77E967-6F45-4860-B521-4F4448D2F395}"/>
              </a:ext>
            </a:extLst>
          </p:cNvPr>
          <p:cNvGrpSpPr/>
          <p:nvPr/>
        </p:nvGrpSpPr>
        <p:grpSpPr>
          <a:xfrm>
            <a:off x="1766646" y="4151530"/>
            <a:ext cx="8658707" cy="1872208"/>
            <a:chOff x="899592" y="4898780"/>
            <a:chExt cx="7373679" cy="1872208"/>
          </a:xfrm>
        </p:grpSpPr>
        <p:sp>
          <p:nvSpPr>
            <p:cNvPr id="10" name="직사각형 9"/>
            <p:cNvSpPr/>
            <p:nvPr/>
          </p:nvSpPr>
          <p:spPr>
            <a:xfrm>
              <a:off x="899592" y="4898780"/>
              <a:ext cx="7373679" cy="1872208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홈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3" y="4985870"/>
              <a:ext cx="7373678" cy="1672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면접전형 합격 기업 중 </a:t>
              </a:r>
              <a:r>
                <a:rPr lang="ko-KR" altLang="en-US" sz="1400" b="1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인턴십을 수행할 </a:t>
              </a:r>
              <a:r>
                <a:rPr lang="en-US" altLang="ko-KR" sz="1400" b="1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1</a:t>
              </a:r>
              <a:r>
                <a:rPr lang="ko-KR" altLang="en-US" sz="1400" b="1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개 기업을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결정하여 </a:t>
              </a:r>
              <a:r>
                <a:rPr lang="en-US" altLang="ko-KR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‘</a:t>
              </a:r>
              <a:r>
                <a:rPr lang="ko-KR" altLang="en-US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인턴기업 확정</a:t>
              </a:r>
              <a:r>
                <a:rPr lang="en-US" altLang="ko-KR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’</a:t>
              </a:r>
              <a:r>
                <a:rPr lang="ko-KR" altLang="en-US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버튼 클릭</a:t>
              </a:r>
              <a:endParaRPr lang="en-US" altLang="ko-KR" sz="1400" b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     </a:t>
              </a:r>
              <a:r>
                <a:rPr lang="en-US" altLang="ko-KR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-  </a:t>
              </a: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면접전형 합격 기업이 </a:t>
              </a:r>
              <a:r>
                <a:rPr lang="en-US" altLang="ko-KR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1</a:t>
              </a:r>
              <a:r>
                <a:rPr lang="ko-KR" altLang="en-US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개 뿐</a:t>
              </a: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 경우에도 인턴기업 확정 처리 </a:t>
              </a:r>
              <a:r>
                <a:rPr lang="ko-KR" altLang="en-US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필수</a:t>
              </a:r>
              <a:endParaRPr lang="en-US" altLang="ko-KR" sz="1400" dirty="0">
                <a:solidFill>
                  <a:srgbClr val="FF0000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     </a:t>
              </a:r>
              <a:r>
                <a:rPr lang="en-US" altLang="ko-KR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-  </a:t>
              </a: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면접전형 합격 기업이 </a:t>
              </a:r>
              <a:r>
                <a:rPr lang="en-US" altLang="ko-KR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2</a:t>
              </a:r>
              <a:r>
                <a:rPr lang="ko-KR" altLang="en-US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개 이상</a:t>
              </a: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 경우 </a:t>
              </a:r>
              <a:r>
                <a:rPr lang="en-US" altLang="ko-KR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1</a:t>
              </a:r>
              <a:r>
                <a:rPr lang="ko-KR" altLang="en-US" sz="1400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개 기업만 선택</a:t>
              </a:r>
              <a:r>
                <a:rPr lang="ko-KR" altLang="en-US" sz="1400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하여 인턴기업 확정 처리</a:t>
              </a:r>
              <a:endParaRPr lang="en-US" altLang="ko-KR" sz="1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‘</a:t>
              </a:r>
              <a:r>
                <a:rPr lang="ko-KR" altLang="en-US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인턴기업 확정</a:t>
              </a:r>
              <a:r>
                <a:rPr lang="en-US" altLang="ko-KR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’</a:t>
              </a:r>
              <a:r>
                <a:rPr lang="ko-KR" altLang="en-US" sz="1400" b="1" dirty="0">
                  <a:solidFill>
                    <a:srgbClr val="271CFC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버튼을 클릭할 경우 타 기업의 </a:t>
              </a:r>
              <a:r>
                <a:rPr lang="ko-KR" altLang="en-US" sz="1400" b="1" dirty="0" err="1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매칭상태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값은 모두</a:t>
              </a:r>
              <a:r>
                <a:rPr lang="ko-KR" altLang="en-US" sz="1400" b="1" dirty="0">
                  <a:solidFill>
                    <a:srgbClr val="00B05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en-US" altLang="ko-KR" sz="1400" b="1" dirty="0">
                  <a:solidFill>
                    <a:srgbClr val="00B05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‘</a:t>
              </a:r>
              <a:r>
                <a:rPr lang="ko-KR" altLang="en-US" sz="1400" b="1" dirty="0">
                  <a:solidFill>
                    <a:srgbClr val="00B05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인턴포기</a:t>
              </a:r>
              <a:r>
                <a:rPr lang="en-US" altLang="ko-KR" sz="1400" b="1" dirty="0">
                  <a:solidFill>
                    <a:srgbClr val="00B05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’ 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로 변경되며</a:t>
              </a:r>
              <a:r>
                <a:rPr lang="en-US" altLang="ko-KR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      어떠한 사유로도 </a:t>
              </a:r>
              <a:r>
                <a:rPr lang="ko-KR" altLang="en-US" sz="1400" b="1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취소 및 번복이 </a:t>
              </a:r>
              <a:r>
                <a:rPr lang="ko-KR" altLang="en-US" sz="1400" b="1" dirty="0" err="1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불가하오니</a:t>
              </a:r>
              <a:r>
                <a:rPr lang="ko-KR" altLang="en-US" sz="1400" b="1" dirty="0">
                  <a:solidFill>
                    <a:srgbClr val="FF0000"/>
                  </a:solidFill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 </a:t>
              </a:r>
              <a:r>
                <a:rPr lang="ko-KR" altLang="en-US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신중하게 결정 후 진행 바랍니다</a:t>
              </a:r>
              <a:r>
                <a:rPr lang="en-US" altLang="ko-KR" sz="1400" b="1" dirty="0">
                  <a:latin typeface="에스코어 드림 6 Bold" panose="020B0703030302020204" pitchFamily="34" charset="-127"/>
                  <a:ea typeface="에스코어 드림 6 Bold" panose="020B0703030302020204" pitchFamily="34" charset="-127"/>
                </a:rPr>
                <a:t>.</a:t>
              </a:r>
            </a:p>
          </p:txBody>
        </p:sp>
      </p:grpSp>
      <p:sp>
        <p:nvSpPr>
          <p:cNvPr id="17" name="대각선 방향의 모서리가 둥근 사각형 16"/>
          <p:cNvSpPr/>
          <p:nvPr/>
        </p:nvSpPr>
        <p:spPr>
          <a:xfrm>
            <a:off x="9396406" y="3277429"/>
            <a:ext cx="1020075" cy="720080"/>
          </a:xfrm>
          <a:prstGeom prst="round2Diag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최종 </a:t>
            </a:r>
            <a:r>
              <a:rPr lang="en-US" altLang="ko-KR" sz="1400" b="1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</a:t>
            </a:r>
            <a:r>
              <a:rPr lang="ko-KR" altLang="en-US" sz="1400" b="1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 </a:t>
            </a:r>
            <a:r>
              <a:rPr lang="ko-KR" altLang="en-US" sz="1400" b="1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기업 선택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FF8855F-887F-03DA-DB04-815D589684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6049" y="2080189"/>
            <a:ext cx="289277" cy="21012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E7D3A55-650B-D8F7-05E5-1220D1BA1E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34766" y="2080477"/>
            <a:ext cx="392882" cy="21012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8B3D6B-9493-0F32-A0AA-44A6B68B19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7443" y="2563253"/>
            <a:ext cx="289277" cy="21012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2ADB456-451C-0139-B9A5-23A6A256E6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55140" b="-1"/>
          <a:stretch/>
        </p:blipFill>
        <p:spPr>
          <a:xfrm>
            <a:off x="9057444" y="2975631"/>
            <a:ext cx="289277" cy="21012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24A3270-3C53-48D1-9500-38D6906E5D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40425" y="2564568"/>
            <a:ext cx="392882" cy="21012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21D6156-25AA-8C05-7126-8041B32132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608"/>
          <a:stretch/>
        </p:blipFill>
        <p:spPr>
          <a:xfrm>
            <a:off x="2540425" y="2985180"/>
            <a:ext cx="392882" cy="210121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F6E523-F1D6-F336-4FB9-1088000E3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D61D50-65E5-F9F8-6C34-2463EB9CF4C8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 기업 확정</a:t>
            </a:r>
          </a:p>
        </p:txBody>
      </p:sp>
    </p:spTree>
    <p:extLst>
      <p:ext uri="{BB962C8B-B14F-4D97-AF65-F5344CB8AC3E}">
        <p14:creationId xmlns:p14="http://schemas.microsoft.com/office/powerpoint/2010/main" val="2322541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923AD-BA99-3F37-4E63-A63DB7375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DCC09A-49C2-EA44-9BA4-6EF6DA195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9D1F1-2101-73A3-6AC3-127634A73CC8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4.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인턴 포기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296C0F-3B8E-4817-84CB-796D92815559}"/>
              </a:ext>
            </a:extLst>
          </p:cNvPr>
          <p:cNvGrpSpPr/>
          <p:nvPr/>
        </p:nvGrpSpPr>
        <p:grpSpPr>
          <a:xfrm>
            <a:off x="1766646" y="1728216"/>
            <a:ext cx="8658707" cy="3401568"/>
            <a:chOff x="1766646" y="1124712"/>
            <a:chExt cx="8658707" cy="365651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D4233E-A316-489C-CD9A-2E941B39CCC9}"/>
                </a:ext>
              </a:extLst>
            </p:cNvPr>
            <p:cNvSpPr txBox="1"/>
            <p:nvPr/>
          </p:nvSpPr>
          <p:spPr>
            <a:xfrm>
              <a:off x="1766647" y="1124712"/>
              <a:ext cx="8658706" cy="3533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b="1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인턴포기</a:t>
              </a:r>
              <a:r>
                <a:rPr lang="en-US" altLang="ko-KR" b="1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: </a:t>
              </a:r>
              <a:r>
                <a:rPr lang="ko-KR" altLang="en-US" b="1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면접전형에 합격하였으나 인턴십 수행 의사가 없는 경우</a:t>
              </a:r>
              <a:r>
                <a:rPr lang="en-US" altLang="ko-KR" b="1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b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인턴기업 확정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 </a:t>
              </a:r>
              <a:r>
                <a:rPr lang="ko-KR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대신 </a:t>
              </a:r>
              <a:r>
                <a:rPr lang="ko-KR" altLang="en-US" b="1" u="sng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운영사무국으로 </a:t>
              </a:r>
              <a:r>
                <a:rPr lang="en-US" altLang="ko-KR" b="1" u="sng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b="1" u="sng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인턴포기</a:t>
              </a:r>
              <a:r>
                <a:rPr lang="en-US" altLang="ko-KR" b="1" u="sng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’ </a:t>
              </a:r>
              <a:r>
                <a:rPr lang="ko-KR" altLang="en-US" b="1" u="sng" dirty="0">
                  <a:solidFill>
                    <a:srgbClr val="FF000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메일 발송 필수</a:t>
              </a:r>
              <a:endParaRPr lang="en-US" altLang="ko-KR" b="1" u="sng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v"/>
              </a:pPr>
              <a:endParaRPr lang="en-US" altLang="ko-KR" b="1" u="sng" dirty="0">
                <a:solidFill>
                  <a:srgbClr val="FF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- (</a:t>
              </a:r>
              <a:r>
                <a:rPr lang="ko-KR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메일제목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) </a:t>
              </a:r>
              <a:r>
                <a:rPr lang="ko-KR" altLang="en-US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홍길동</a:t>
              </a:r>
              <a:r>
                <a:rPr lang="en-US" altLang="ko-KR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_00</a:t>
              </a:r>
              <a:r>
                <a:rPr lang="ko-KR" altLang="en-US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대학교</a:t>
              </a:r>
              <a:r>
                <a:rPr lang="en-US" altLang="ko-KR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_</a:t>
              </a:r>
              <a:r>
                <a:rPr lang="ko-KR" altLang="en-US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기업명</a:t>
              </a:r>
              <a:r>
                <a:rPr lang="en-US" altLang="ko-KR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_</a:t>
              </a:r>
              <a:r>
                <a:rPr lang="ko-KR" altLang="en-US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인턴포기</a:t>
              </a:r>
              <a:b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- (</a:t>
              </a:r>
              <a:r>
                <a:rPr lang="ko-KR" altLang="en-US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발송처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) </a:t>
              </a: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hlinkClick r:id="rId3"/>
                </a:rPr>
                <a:t>ictintern@fkii.org</a:t>
              </a:r>
              <a:endPara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-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인턴확정 이후 인턴십 참여를 취소하는 경우 참여 기업 및 타 지원자에게 중대한 피해를 줍니다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   인턴확정 이후 참여를 취소하는 학생에 대해선 향후 동 사업참여 제한 등 제재가 가능합니다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   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따라서 인턴확정 전에 인턴십 진행 여부를 신중하게 검토하신 후 인턴 확정 처리를 해주시기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바랍니다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</a:t>
              </a:r>
              <a:endParaRPr lang="en-US" altLang="ko-KR" b="1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990F4A-A63D-FEC6-94D7-B1220C6D7A56}"/>
                </a:ext>
              </a:extLst>
            </p:cNvPr>
            <p:cNvSpPr/>
            <p:nvPr/>
          </p:nvSpPr>
          <p:spPr>
            <a:xfrm>
              <a:off x="1766646" y="1124712"/>
              <a:ext cx="8658707" cy="3656514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270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8746066-1EAC-9DE7-A5CA-1E97BF0B7AEE}"/>
              </a:ext>
            </a:extLst>
          </p:cNvPr>
          <p:cNvSpPr txBox="1">
            <a:spLocks/>
          </p:cNvSpPr>
          <p:nvPr/>
        </p:nvSpPr>
        <p:spPr>
          <a:xfrm>
            <a:off x="2423592" y="1988841"/>
            <a:ext cx="7772400" cy="2910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바</a:t>
            </a:r>
            <a:r>
              <a:rPr lang="en-US" altLang="ko-K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. </a:t>
            </a:r>
            <a:r>
              <a:rPr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자주 묻는 질문 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539D4AB-BA59-A940-60F8-8701019EA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5B4E-0C34-497A-99B8-68514C8C92B2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6" name="Picture 2" descr="http://internnet.hanium.or.kr/homepage/image/Common/logo4.jpg">
            <a:extLst>
              <a:ext uri="{FF2B5EF4-FFF2-40B4-BE49-F238E27FC236}">
                <a16:creationId xmlns:a16="http://schemas.microsoft.com/office/drawing/2014/main" id="{E1F1854D-9DC0-000F-0DF3-7B23E1381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60338"/>
            <a:ext cx="3744407" cy="63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887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14549" y="955928"/>
            <a:ext cx="10963076" cy="535339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4375" y="1102040"/>
            <a:ext cx="10515600" cy="478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Q1.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면접 합격 기업이 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 이상입니다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어떻게 하나요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 합격 기업 중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최종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 기업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을 선택하여 </a:t>
            </a:r>
            <a:r>
              <a:rPr lang="ko-KR" altLang="en-US" sz="1500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인턴기업 확정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처리해야 합니다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홈페이지에서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 기업을 결정하여 </a:t>
            </a:r>
            <a:r>
              <a:rPr lang="ko-KR" altLang="en-US" sz="1500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인턴기업 확정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처리하면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자동으로 타 합격 기업은 인턴포기 값으로 변경됩니다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인턴확정 처리 후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번복이 </a:t>
            </a:r>
            <a:r>
              <a:rPr lang="ko-KR" altLang="en-US" sz="1500" dirty="0" err="1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불가하오니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신중하게 결정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하시기 바랍니다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500" dirty="0">
              <a:solidFill>
                <a:schemeClr val="bg1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Q2.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면접 합격 기업이 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 뿐입니다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 경우에도 인턴기업 확정 처리해야 하나요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1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 기업만 면접 합격한 상태여도 인턴기업 확정 처리를 </a:t>
            </a: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진행해주셔야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합니다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r>
              <a:rPr lang="en-US" altLang="ko-KR" sz="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500" dirty="0">
              <a:solidFill>
                <a:schemeClr val="bg1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Q3.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 확정 후에는 어떻게 진행되나요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2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말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운영사무국의 안내에 따라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‘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 협약서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를 작성합니다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3/4(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화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1500" dirty="0">
                <a:solidFill>
                  <a:schemeClr val="bg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부터 상반기 인턴십이 시작되며</a:t>
            </a:r>
            <a:r>
              <a:rPr lang="en-US" altLang="ko-KR" sz="1500" dirty="0">
                <a:solidFill>
                  <a:schemeClr val="bg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당일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기업으로 출근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합니다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(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출근 시간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장소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복장 등 출근 관련 상세 사항은 기업 담당자에 직접 문의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인턴십은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3/1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~ 6/30,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총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4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개월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동안 진행되며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전일제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(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주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5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8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시간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로 진행됩니다</a:t>
            </a:r>
            <a:r>
              <a:rPr lang="en-US" altLang="ko-KR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=&gt;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모든 참여자는 인턴십 참여를 위해서 필수적으로 학점을 이수해야 합니다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endParaRPr lang="en-US" altLang="ko-KR" sz="1500" dirty="0">
              <a:solidFill>
                <a:prstClr val="white">
                  <a:lumMod val="50000"/>
                </a:prst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반드시 대학의 안내에 따라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ICT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 교과목 수강신청 혹은 기타 학점 이수 관련 필요한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사전 절차</a:t>
            </a:r>
            <a:r>
              <a:rPr lang="ko-KR" altLang="en-US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를 진행 바랍니다</a:t>
            </a:r>
            <a:r>
              <a:rPr lang="en-US" altLang="ko-KR" sz="1500" dirty="0">
                <a:solidFill>
                  <a:prstClr val="white">
                    <a:lumMod val="50000"/>
                  </a:prst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B0D3F1F-7AB0-28F2-8C64-DA80DE77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5E807-B79D-100C-9A95-58DD4A06B0A2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FAQ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0306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14375" y="1151037"/>
            <a:ext cx="10401300" cy="2482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Q4.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인턴십 진행 중 타 교과목을 동시 수강할 수 있나요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 수행을 방해하는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타 교과목 동시 수강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졸업작품 참가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취업면접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타 정부지원 일자리 프로그램 중복참여 등 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인턴십에 지장을 줄 수 있는 활동을 금지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하고 있습니다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단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일과 시간 외 퇴근 후 저녁 시간이나 공휴일 및 주말 등을 활용하여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인턴십 수행을 방해하지 않는 선에서의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졸업작품 참가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사이버강의 수강 등은 가능합니다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=&gt; 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더불어 인턴십을 중도에 포기할 경우 상황에 따라 학점이 불인정 될 수 있으며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 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중단 사유에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따라 해당 학생의 동 사업 참여 제한 등 추후 제재가 가능하므로 필히</a:t>
            </a:r>
            <a:r>
              <a:rPr lang="en-US" altLang="ko-KR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1500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유의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해주시기 바랍니다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1550DF2-97F1-2B8A-B059-04D88F3548E3}"/>
              </a:ext>
            </a:extLst>
          </p:cNvPr>
          <p:cNvSpPr/>
          <p:nvPr/>
        </p:nvSpPr>
        <p:spPr>
          <a:xfrm>
            <a:off x="514549" y="955928"/>
            <a:ext cx="10963076" cy="2920747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A897C6-9288-5871-439F-331DC19A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F7AD9-393D-48FE-8BC5-0B6DD50B7FB1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34768-F04D-EFCC-A6F3-E83ABFA117DA}"/>
              </a:ext>
            </a:extLst>
          </p:cNvPr>
          <p:cNvSpPr txBox="1"/>
          <p:nvPr/>
        </p:nvSpPr>
        <p:spPr>
          <a:xfrm>
            <a:off x="251520" y="260648"/>
            <a:ext cx="899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FAQ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1913</Words>
  <Application>Microsoft Office PowerPoint</Application>
  <PresentationFormat>와이드스크린</PresentationFormat>
  <Paragraphs>262</Paragraphs>
  <Slides>29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8" baseType="lpstr">
      <vt:lpstr>나눔스퀘어 Bold</vt:lpstr>
      <vt:lpstr>나눔스퀘어 ExtraBold</vt:lpstr>
      <vt:lpstr>맑은 고딕</vt:lpstr>
      <vt:lpstr>에스코어 드림 1 Thin</vt:lpstr>
      <vt:lpstr>에스코어 드림 4 Regular</vt:lpstr>
      <vt:lpstr>에스코어 드림 6 Bold</vt:lpstr>
      <vt:lpstr>Arial</vt:lpstr>
      <vt:lpstr>Wingdings</vt:lpstr>
      <vt:lpstr>Office 테마</vt:lpstr>
      <vt:lpstr>2025년 상반기 국내과정 희망 기업 지원 및 매칭 매뉴얼 (학생)</vt:lpstr>
      <vt:lpstr>가. 매칭 준비 · · · · · · · · · · · · · · · · · · · 3 나. 매칭 프로세스 · · · · · · · · · · · · 12 다. 희망 기업 지원 · · · · · · · · · · · 18 라. 서류 및 면접 전형 · · · · · · · · · 32 마. 인턴 기업 확정 · · · · · · · · · · 33 바. 자주 묻는 질문 · · · · · · · · · · 22  </vt:lpstr>
      <vt:lpstr>가. 매칭 준비 </vt:lpstr>
      <vt:lpstr>PowerPoint 프레젠테이션</vt:lpstr>
      <vt:lpstr>PowerPoint 프레젠테이션</vt:lpstr>
      <vt:lpstr>PowerPoint 프레젠테이션</vt:lpstr>
      <vt:lpstr>PowerPoint 프레젠테이션</vt:lpstr>
      <vt:lpstr>나. 매칭 프로세스 </vt:lpstr>
      <vt:lpstr>PowerPoint 프레젠테이션</vt:lpstr>
      <vt:lpstr>PowerPoint 프레젠테이션</vt:lpstr>
      <vt:lpstr>PowerPoint 프레젠테이션</vt:lpstr>
      <vt:lpstr>PowerPoint 프레젠테이션</vt:lpstr>
      <vt:lpstr>다. 희망 기업 지원 지원기간 : 1/21(화) 10시 ~ 1/26(일) 15시까지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라. 서류 및 면접 전형 기간 : 2/1(토) ~ 2/12(수) 15시까지</vt:lpstr>
      <vt:lpstr>PowerPoint 프레젠테이션</vt:lpstr>
      <vt:lpstr>PowerPoint 프레젠테이션</vt:lpstr>
      <vt:lpstr>PowerPoint 프레젠테이션</vt:lpstr>
      <vt:lpstr>마. 인턴 기업 확정 기간 : 2/13(목) ~ 2/14(금) 15시까지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SUNYOUNG LEE</dc:creator>
  <cp:lastModifiedBy>SUNYOUNG LEE</cp:lastModifiedBy>
  <cp:revision>39</cp:revision>
  <dcterms:created xsi:type="dcterms:W3CDTF">2024-12-24T05:54:35Z</dcterms:created>
  <dcterms:modified xsi:type="dcterms:W3CDTF">2025-01-15T06:12:21Z</dcterms:modified>
</cp:coreProperties>
</file>