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6"/>
  </p:notesMasterIdLst>
  <p:sldIdLst>
    <p:sldId id="261" r:id="rId2"/>
    <p:sldId id="271" r:id="rId3"/>
    <p:sldId id="273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CD"/>
    <a:srgbClr val="0000FF"/>
    <a:srgbClr val="006CB7"/>
    <a:srgbClr val="FFFFFF"/>
    <a:srgbClr val="04A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8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7CE1E-DEF6-42A2-8192-1978611E1752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D0D15-E449-4192-95ED-AFA2969C07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14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89" fontAlgn="auto">
              <a:spcBef>
                <a:spcPts val="0"/>
              </a:spcBef>
              <a:spcAft>
                <a:spcPts val="0"/>
              </a:spcAft>
              <a:defRPr/>
            </a:pPr>
            <a:fld id="{8604F27C-5666-4260-BED9-ECE229D6509A}" type="slidenum">
              <a:rPr lang="en-US" altLang="ko-KR">
                <a:solidFill>
                  <a:prstClr val="black"/>
                </a:solidFill>
                <a:latin typeface="맑은 고딕"/>
              </a:rPr>
              <a:pPr defTabSz="914289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altLang="ko-KR" dirty="0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6187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89" fontAlgn="auto">
              <a:spcBef>
                <a:spcPts val="0"/>
              </a:spcBef>
              <a:spcAft>
                <a:spcPts val="0"/>
              </a:spcAft>
              <a:defRPr/>
            </a:pPr>
            <a:fld id="{8604F27C-5666-4260-BED9-ECE229D6509A}" type="slidenum">
              <a:rPr lang="en-US" altLang="ko-KR">
                <a:solidFill>
                  <a:prstClr val="black"/>
                </a:solidFill>
                <a:latin typeface="맑은 고딕"/>
              </a:rPr>
              <a:pPr defTabSz="914289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altLang="ko-KR" dirty="0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85739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2">
            <a:extLst>
              <a:ext uri="{FF2B5EF4-FFF2-40B4-BE49-F238E27FC236}">
                <a16:creationId xmlns:a16="http://schemas.microsoft.com/office/drawing/2014/main" id="{1FFBE86B-FCF1-4C3F-B6D0-75BB3F94DAF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68375" y="4659313"/>
            <a:ext cx="8667750" cy="0"/>
          </a:xfrm>
          <a:prstGeom prst="line">
            <a:avLst/>
          </a:prstGeom>
          <a:noFill/>
          <a:ln w="28575">
            <a:solidFill>
              <a:srgbClr val="006CB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 sz="12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67653BB8-E7A1-4769-ADD4-B9272EEC0ADB}"/>
              </a:ext>
            </a:extLst>
          </p:cNvPr>
          <p:cNvSpPr>
            <a:spLocks/>
          </p:cNvSpPr>
          <p:nvPr userDrawn="1"/>
        </p:nvSpPr>
        <p:spPr bwMode="auto">
          <a:xfrm>
            <a:off x="8885238" y="2182815"/>
            <a:ext cx="1020762" cy="3500437"/>
          </a:xfrm>
          <a:custGeom>
            <a:avLst/>
            <a:gdLst>
              <a:gd name="T0" fmla="*/ 2147483647 w 661"/>
              <a:gd name="T1" fmla="*/ 0 h 2245"/>
              <a:gd name="T2" fmla="*/ 0 w 661"/>
              <a:gd name="T3" fmla="*/ 2147483647 h 2245"/>
              <a:gd name="T4" fmla="*/ 2147483647 w 661"/>
              <a:gd name="T5" fmla="*/ 2147483647 h 22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61" h="2245">
                <a:moveTo>
                  <a:pt x="661" y="0"/>
                </a:moveTo>
                <a:lnTo>
                  <a:pt x="0" y="2032"/>
                </a:lnTo>
                <a:lnTo>
                  <a:pt x="661" y="2245"/>
                </a:lnTo>
              </a:path>
            </a:pathLst>
          </a:custGeom>
          <a:solidFill>
            <a:srgbClr val="006CB7"/>
          </a:solidFill>
          <a:ln>
            <a:solidFill>
              <a:srgbClr val="006CB7"/>
            </a:solidFill>
          </a:ln>
        </p:spPr>
        <p:txBody>
          <a:bodyPr wrap="none" anchor="ctr"/>
          <a:lstStyle/>
          <a:p>
            <a:endParaRPr lang="ko-KR" altLang="en-US" sz="120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1D991B2A-27A0-4B5F-ABCB-832663B105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8375" y="3377630"/>
            <a:ext cx="7518078" cy="5438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6CB7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DE19F4C7-BC27-45B8-8122-606842A681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8374" y="4087805"/>
            <a:ext cx="7518079" cy="4636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ko-KR" altLang="en-US" dirty="0"/>
              <a:t>부제목을 입력하세요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37F52C78-4069-4EE7-9CB6-0D6D5E02F3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22113" y="4944587"/>
            <a:ext cx="2364340" cy="328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+mj-ea"/>
                <a:ea typeface="+mj-ea"/>
              </a:defRPr>
            </a:lvl1pPr>
          </a:lstStyle>
          <a:p>
            <a:pPr lvl="0"/>
            <a:r>
              <a:rPr lang="ko-KR" altLang="en-US" dirty="0"/>
              <a:t>이름</a:t>
            </a:r>
            <a:r>
              <a:rPr lang="en-US" altLang="ko-KR" dirty="0"/>
              <a:t>, </a:t>
            </a:r>
            <a:r>
              <a:rPr lang="ko-KR" altLang="en-US" dirty="0"/>
              <a:t>학번</a:t>
            </a:r>
            <a:r>
              <a:rPr lang="en-US" altLang="ko-KR" dirty="0"/>
              <a:t>, </a:t>
            </a:r>
            <a:r>
              <a:rPr lang="ko-KR" altLang="en-US" dirty="0"/>
              <a:t>날짜 등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D2063BEE-09F1-48DA-9471-B10A296C3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84" y="6139988"/>
            <a:ext cx="403654" cy="5458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087E51C-41CB-463B-8843-5F1C326A7D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6367" r="6567" b="23746"/>
          <a:stretch/>
        </p:blipFill>
        <p:spPr>
          <a:xfrm>
            <a:off x="8762106" y="161083"/>
            <a:ext cx="803376" cy="46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0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hape 10">
            <a:extLst>
              <a:ext uri="{FF2B5EF4-FFF2-40B4-BE49-F238E27FC236}">
                <a16:creationId xmlns:a16="http://schemas.microsoft.com/office/drawing/2014/main" id="{47BB228C-3F1D-4252-96C9-FCE33BE320E1}"/>
              </a:ext>
            </a:extLst>
          </p:cNvPr>
          <p:cNvCxnSpPr/>
          <p:nvPr userDrawn="1"/>
        </p:nvCxnSpPr>
        <p:spPr>
          <a:xfrm rot="5400000" flipH="1" flipV="1">
            <a:off x="4794255" y="-3597242"/>
            <a:ext cx="152399" cy="8915400"/>
          </a:xfrm>
          <a:prstGeom prst="bentConnector2">
            <a:avLst/>
          </a:prstGeom>
          <a:ln w="28575">
            <a:solidFill>
              <a:srgbClr val="006C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F77A9FF-D9B2-4B52-ABA9-5D018C34D092}"/>
              </a:ext>
            </a:extLst>
          </p:cNvPr>
          <p:cNvSpPr txBox="1"/>
          <p:nvPr userDrawn="1"/>
        </p:nvSpPr>
        <p:spPr>
          <a:xfrm>
            <a:off x="453850" y="902236"/>
            <a:ext cx="1326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>
                <a:solidFill>
                  <a:srgbClr val="006CB7"/>
                </a:solidFill>
              </a:rPr>
              <a:t>목 차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A3BE580-D8B9-42CD-BF20-B842EACF5C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84" y="6139988"/>
            <a:ext cx="403654" cy="5458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5D3AABB-96B2-4C98-BCF7-55F2329CF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6367" r="6567" b="23746"/>
          <a:stretch/>
        </p:blipFill>
        <p:spPr>
          <a:xfrm>
            <a:off x="8762106" y="161083"/>
            <a:ext cx="803376" cy="4636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A2A2A5-846D-4391-AA6C-9BEAAB8D955D}"/>
              </a:ext>
            </a:extLst>
          </p:cNvPr>
          <p:cNvSpPr txBox="1"/>
          <p:nvPr userDrawn="1"/>
        </p:nvSpPr>
        <p:spPr>
          <a:xfrm>
            <a:off x="9116839" y="6315063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006CB7"/>
                </a:solidFill>
                <a:latin typeface="+mn-ea"/>
                <a:ea typeface="+mn-ea"/>
              </a:rPr>
              <a:t>/ 20</a:t>
            </a:r>
            <a:endParaRPr lang="ko-KR" altLang="en-US" sz="1600" b="1" dirty="0">
              <a:solidFill>
                <a:srgbClr val="006CB7"/>
              </a:solidFill>
              <a:latin typeface="+mn-ea"/>
              <a:ea typeface="+mn-ea"/>
            </a:endParaRPr>
          </a:p>
        </p:txBody>
      </p:sp>
      <p:sp>
        <p:nvSpPr>
          <p:cNvPr id="12" name="슬라이드 번호 개체 틀 10">
            <a:extLst>
              <a:ext uri="{FF2B5EF4-FFF2-40B4-BE49-F238E27FC236}">
                <a16:creationId xmlns:a16="http://schemas.microsoft.com/office/drawing/2014/main" id="{65900C03-956A-4109-9763-9ED01504D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758" y="6301778"/>
            <a:ext cx="456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06CB7"/>
                </a:solidFill>
                <a:latin typeface="+mj-ea"/>
                <a:ea typeface="+mj-ea"/>
              </a:defRPr>
            </a:lvl1pPr>
          </a:lstStyle>
          <a:p>
            <a:fld id="{1FCEA890-29D0-4F44-BC09-F5E2D08099B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180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hape 10">
            <a:extLst>
              <a:ext uri="{FF2B5EF4-FFF2-40B4-BE49-F238E27FC236}">
                <a16:creationId xmlns:a16="http://schemas.microsoft.com/office/drawing/2014/main" id="{BA8BD741-E498-4A6B-B56B-904E16BFA5D2}"/>
              </a:ext>
            </a:extLst>
          </p:cNvPr>
          <p:cNvCxnSpPr/>
          <p:nvPr userDrawn="1"/>
        </p:nvCxnSpPr>
        <p:spPr>
          <a:xfrm rot="5400000" flipH="1" flipV="1">
            <a:off x="4794255" y="-3597242"/>
            <a:ext cx="152399" cy="8915400"/>
          </a:xfrm>
          <a:prstGeom prst="bentConnector2">
            <a:avLst/>
          </a:prstGeom>
          <a:ln w="28575">
            <a:solidFill>
              <a:srgbClr val="006C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텍스트 개체 틀 11">
            <a:extLst>
              <a:ext uri="{FF2B5EF4-FFF2-40B4-BE49-F238E27FC236}">
                <a16:creationId xmlns:a16="http://schemas.microsoft.com/office/drawing/2014/main" id="{B3E52E7F-AD72-41DE-B95F-F8D60090F8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946" y="916110"/>
            <a:ext cx="7518078" cy="5438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6CB7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  <a:r>
              <a:rPr lang="en-US" altLang="ko-KR" dirty="0"/>
              <a:t>. ex)</a:t>
            </a:r>
            <a:r>
              <a:rPr lang="ko-KR" altLang="en-US" dirty="0"/>
              <a:t> 서론</a:t>
            </a:r>
            <a:r>
              <a:rPr lang="en-US" altLang="ko-KR" dirty="0"/>
              <a:t>, </a:t>
            </a:r>
            <a:r>
              <a:rPr lang="ko-KR" altLang="en-US" dirty="0"/>
              <a:t>결론 등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A446564-F53C-4EF9-9E5A-86278A9C2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84" y="6139988"/>
            <a:ext cx="403654" cy="5458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A4AC107-8658-4EBC-9A90-776E0052A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6367" r="6567" b="23746"/>
          <a:stretch/>
        </p:blipFill>
        <p:spPr>
          <a:xfrm>
            <a:off x="8762106" y="161083"/>
            <a:ext cx="803376" cy="4636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86EE22-D88A-4FC3-8B43-AD491AC93AEF}"/>
              </a:ext>
            </a:extLst>
          </p:cNvPr>
          <p:cNvSpPr txBox="1"/>
          <p:nvPr userDrawn="1"/>
        </p:nvSpPr>
        <p:spPr>
          <a:xfrm>
            <a:off x="9116839" y="6315063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006CB7"/>
                </a:solidFill>
                <a:latin typeface="+mn-ea"/>
                <a:ea typeface="+mn-ea"/>
              </a:rPr>
              <a:t>/ 20</a:t>
            </a:r>
            <a:endParaRPr lang="ko-KR" altLang="en-US" sz="1600" b="1" dirty="0">
              <a:solidFill>
                <a:srgbClr val="006CB7"/>
              </a:solidFill>
              <a:latin typeface="+mn-ea"/>
              <a:ea typeface="+mn-ea"/>
            </a:endParaRPr>
          </a:p>
        </p:txBody>
      </p:sp>
      <p:sp>
        <p:nvSpPr>
          <p:cNvPr id="16" name="슬라이드 번호 개체 틀 10">
            <a:extLst>
              <a:ext uri="{FF2B5EF4-FFF2-40B4-BE49-F238E27FC236}">
                <a16:creationId xmlns:a16="http://schemas.microsoft.com/office/drawing/2014/main" id="{89EF7895-C9C1-4EA5-9D9B-67973F927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758" y="6301778"/>
            <a:ext cx="456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06CB7"/>
                </a:solidFill>
                <a:latin typeface="+mj-ea"/>
                <a:ea typeface="+mj-ea"/>
              </a:defRPr>
            </a:lvl1pPr>
          </a:lstStyle>
          <a:p>
            <a:fld id="{1FCEA890-29D0-4F44-BC09-F5E2D08099B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233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5">
            <a:extLst>
              <a:ext uri="{FF2B5EF4-FFF2-40B4-BE49-F238E27FC236}">
                <a16:creationId xmlns:a16="http://schemas.microsoft.com/office/drawing/2014/main" id="{2E6F49C0-2B51-4202-A7F3-35C0360F03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531813" y="777875"/>
            <a:ext cx="9175750" cy="0"/>
          </a:xfrm>
          <a:prstGeom prst="line">
            <a:avLst/>
          </a:prstGeom>
          <a:noFill/>
          <a:ln w="28575">
            <a:solidFill>
              <a:srgbClr val="006CB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BB54606B-C70E-41D5-B954-0AC197D0833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577388" y="7938"/>
            <a:ext cx="328612" cy="1109662"/>
            <a:chOff x="6033" y="5"/>
            <a:chExt cx="207" cy="699"/>
          </a:xfrm>
          <a:solidFill>
            <a:srgbClr val="006CB7"/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DC11973-C8A6-4381-B12B-3F2F389934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3" y="5"/>
              <a:ext cx="207" cy="699"/>
            </a:xfrm>
            <a:custGeom>
              <a:avLst/>
              <a:gdLst>
                <a:gd name="T0" fmla="*/ 0 w 661"/>
                <a:gd name="T1" fmla="*/ 0 h 2245"/>
                <a:gd name="T2" fmla="*/ 0 w 661"/>
                <a:gd name="T3" fmla="*/ 0 h 2245"/>
                <a:gd name="T4" fmla="*/ 0 w 661"/>
                <a:gd name="T5" fmla="*/ 0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66EA8A92-1DBD-4E37-B33F-254A798324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8" y="43"/>
              <a:ext cx="192" cy="651"/>
            </a:xfrm>
            <a:custGeom>
              <a:avLst/>
              <a:gdLst>
                <a:gd name="T0" fmla="*/ 0 w 661"/>
                <a:gd name="T1" fmla="*/ 0 h 2245"/>
                <a:gd name="T2" fmla="*/ 0 w 661"/>
                <a:gd name="T3" fmla="*/ 0 h 2245"/>
                <a:gd name="T4" fmla="*/ 0 w 661"/>
                <a:gd name="T5" fmla="*/ 0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DB292E48-4D19-47AC-AA82-65D4115487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6367" r="6567" b="23746"/>
          <a:stretch/>
        </p:blipFill>
        <p:spPr>
          <a:xfrm>
            <a:off x="8762106" y="161083"/>
            <a:ext cx="803376" cy="46364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C1AEE1A-6A1E-4FFD-A608-8B107718CA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184" y="6139988"/>
            <a:ext cx="403654" cy="545850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7973656-F944-4634-B9CF-322CC8B3AD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8488" y="182210"/>
            <a:ext cx="3304703" cy="493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83CD"/>
                </a:solidFill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86BAC106-5FBE-4BA4-9AA9-F31D7E46B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8488" y="1201371"/>
            <a:ext cx="8497251" cy="1266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6CB7"/>
              </a:buClr>
              <a:buFont typeface="Wingdings" panose="05000000000000000000" pitchFamily="2" charset="2"/>
              <a:buChar char="v"/>
              <a:defRPr sz="2400">
                <a:latin typeface="+mn-ea"/>
                <a:ea typeface="+mn-ea"/>
              </a:defRPr>
            </a:lvl1pPr>
            <a:lvl2pPr marL="685800" indent="-228600">
              <a:buFont typeface="Calibri" panose="020F0502020204030204" pitchFamily="34" charset="0"/>
              <a:buChar char="○"/>
              <a:defRPr sz="2000">
                <a:latin typeface="+mn-ea"/>
                <a:ea typeface="+mn-ea"/>
              </a:defRPr>
            </a:lvl2pPr>
            <a:lvl3pPr marL="1143000" indent="-228600">
              <a:buFont typeface="Calibri" panose="020F0502020204030204" pitchFamily="34" charset="0"/>
              <a:buChar char="-"/>
              <a:defRPr sz="1800">
                <a:latin typeface="+mn-ea"/>
                <a:ea typeface="+mn-ea"/>
              </a:defRPr>
            </a:lvl3pPr>
          </a:lstStyle>
          <a:p>
            <a:pPr lvl="0"/>
            <a:r>
              <a:rPr lang="ko-KR" altLang="en-US" dirty="0"/>
              <a:t> 개요</a:t>
            </a:r>
          </a:p>
          <a:p>
            <a:pPr lvl="1"/>
            <a:r>
              <a:rPr lang="ko-KR" altLang="en-US" dirty="0"/>
              <a:t> 두 번째 수준</a:t>
            </a:r>
          </a:p>
          <a:p>
            <a:pPr lvl="2"/>
            <a:r>
              <a:rPr lang="ko-KR" altLang="en-US" dirty="0"/>
              <a:t>세 번째 수준</a:t>
            </a:r>
          </a:p>
        </p:txBody>
      </p:sp>
    </p:spTree>
    <p:extLst>
      <p:ext uri="{BB962C8B-B14F-4D97-AF65-F5344CB8AC3E}">
        <p14:creationId xmlns:p14="http://schemas.microsoft.com/office/powerpoint/2010/main" val="354864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8D775C56-68FC-4439-86F8-D9CCA842CE4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" y="0"/>
            <a:ext cx="1777239" cy="6094575"/>
          </a:xfrm>
          <a:custGeom>
            <a:avLst/>
            <a:gdLst>
              <a:gd name="T0" fmla="*/ 2147483647 w 661"/>
              <a:gd name="T1" fmla="*/ 0 h 2245"/>
              <a:gd name="T2" fmla="*/ 0 w 661"/>
              <a:gd name="T3" fmla="*/ 2147483647 h 2245"/>
              <a:gd name="T4" fmla="*/ 2147483647 w 661"/>
              <a:gd name="T5" fmla="*/ 2147483647 h 22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61" h="2245">
                <a:moveTo>
                  <a:pt x="661" y="0"/>
                </a:moveTo>
                <a:lnTo>
                  <a:pt x="0" y="2032"/>
                </a:lnTo>
                <a:lnTo>
                  <a:pt x="661" y="2245"/>
                </a:lnTo>
              </a:path>
            </a:pathLst>
          </a:custGeom>
          <a:solidFill>
            <a:srgbClr val="006CB7"/>
          </a:solidFill>
          <a:ln>
            <a:solidFill>
              <a:srgbClr val="006CB7"/>
            </a:solidFill>
          </a:ln>
        </p:spPr>
        <p:txBody>
          <a:bodyPr wrap="none" anchor="ctr"/>
          <a:lstStyle/>
          <a:p>
            <a:endParaRPr lang="ko-KR" altLang="en-US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F3F6EB-1F0F-45E8-999D-7050B8234011}"/>
              </a:ext>
            </a:extLst>
          </p:cNvPr>
          <p:cNvSpPr txBox="1"/>
          <p:nvPr userDrawn="1"/>
        </p:nvSpPr>
        <p:spPr>
          <a:xfrm>
            <a:off x="3321784" y="3013501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b="1" dirty="0">
                <a:solidFill>
                  <a:srgbClr val="006CB7"/>
                </a:solidFill>
              </a:rPr>
              <a:t>감사합니다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F4A3FFC-890D-4466-8F8B-A89736BBBF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84" y="6139988"/>
            <a:ext cx="403654" cy="5458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EB9C59E-6EB9-4FCB-BE7D-FAF9F8783F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6367" r="6567" b="23746"/>
          <a:stretch/>
        </p:blipFill>
        <p:spPr>
          <a:xfrm>
            <a:off x="8762106" y="161083"/>
            <a:ext cx="803376" cy="46364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FD44E1A-736A-4118-8E7E-49F2B2D8453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577388" y="7938"/>
            <a:ext cx="328612" cy="1109662"/>
            <a:chOff x="6033" y="5"/>
            <a:chExt cx="207" cy="699"/>
          </a:xfrm>
          <a:solidFill>
            <a:srgbClr val="006CB7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6678C91-C36B-4064-92CF-509CEB54FB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3" y="5"/>
              <a:ext cx="207" cy="699"/>
            </a:xfrm>
            <a:custGeom>
              <a:avLst/>
              <a:gdLst>
                <a:gd name="T0" fmla="*/ 0 w 661"/>
                <a:gd name="T1" fmla="*/ 0 h 2245"/>
                <a:gd name="T2" fmla="*/ 0 w 661"/>
                <a:gd name="T3" fmla="*/ 0 h 2245"/>
                <a:gd name="T4" fmla="*/ 0 w 661"/>
                <a:gd name="T5" fmla="*/ 0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E5BF5B0-F29A-480D-935A-14D2ECC801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8" y="43"/>
              <a:ext cx="192" cy="651"/>
            </a:xfrm>
            <a:custGeom>
              <a:avLst/>
              <a:gdLst>
                <a:gd name="T0" fmla="*/ 0 w 661"/>
                <a:gd name="T1" fmla="*/ 0 h 2245"/>
                <a:gd name="T2" fmla="*/ 0 w 661"/>
                <a:gd name="T3" fmla="*/ 0 h 2245"/>
                <a:gd name="T4" fmla="*/ 0 w 661"/>
                <a:gd name="T5" fmla="*/ 0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66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4888881" y="6594475"/>
            <a:ext cx="1282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>
              <a:defRPr/>
            </a:pPr>
            <a:fld id="{7E0182BA-2329-4399-9BFC-B2CDCB85B6B3}" type="slidenum">
              <a:rPr lang="ko-KR" altLang="en-US" sz="1000" b="1" smtClean="0">
                <a:solidFill>
                  <a:srgbClr val="595959"/>
                </a:solidFill>
                <a:latin typeface="+mn-lt"/>
                <a:ea typeface="+mn-ea"/>
              </a:rPr>
              <a:t>‹#›</a:t>
            </a:fld>
            <a:endParaRPr lang="ko-KR" altLang="en-US" sz="1000" b="1" dirty="0">
              <a:solidFill>
                <a:srgbClr val="595959"/>
              </a:solidFill>
              <a:latin typeface="+mn-lt"/>
              <a:ea typeface="+mn-ea"/>
            </a:endParaRPr>
          </a:p>
        </p:txBody>
      </p:sp>
      <p:cxnSp>
        <p:nvCxnSpPr>
          <p:cNvPr id="13" name="직선 연결선 12"/>
          <p:cNvCxnSpPr/>
          <p:nvPr userDrawn="1"/>
        </p:nvCxnSpPr>
        <p:spPr>
          <a:xfrm>
            <a:off x="-10319" y="525463"/>
            <a:ext cx="9907720" cy="0"/>
          </a:xfrm>
          <a:prstGeom prst="line">
            <a:avLst/>
          </a:prstGeom>
          <a:ln>
            <a:solidFill>
              <a:srgbClr val="A7A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 userDrawn="1"/>
        </p:nvSpPr>
        <p:spPr>
          <a:xfrm>
            <a:off x="0" y="0"/>
            <a:ext cx="75671" cy="533400"/>
          </a:xfrm>
          <a:prstGeom prst="rect">
            <a:avLst/>
          </a:prstGeom>
          <a:solidFill>
            <a:srgbClr val="B10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+mn-lt"/>
              <a:ea typeface="+mn-ea"/>
            </a:endParaRPr>
          </a:p>
        </p:txBody>
      </p:sp>
      <p:sp>
        <p:nvSpPr>
          <p:cNvPr id="24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" y="149301"/>
            <a:ext cx="4520939" cy="255371"/>
          </a:xfrm>
          <a:prstGeom prst="rect">
            <a:avLst/>
          </a:prstGeom>
        </p:spPr>
        <p:txBody>
          <a:bodyPr lIns="288000" tIns="0" rIns="0" bIns="0">
            <a:scene3d>
              <a:camera prst="orthographicFront"/>
              <a:lightRig rig="threePt" dir="t"/>
            </a:scene3d>
            <a:sp3d>
              <a:extrusionClr>
                <a:schemeClr val="tx1"/>
              </a:extrusionClr>
              <a:contourClr>
                <a:schemeClr val="tx1"/>
              </a:contourClr>
            </a:sp3d>
          </a:bodyPr>
          <a:lstStyle>
            <a:lvl1pPr>
              <a:buNone/>
              <a:defRPr sz="1800" b="1" spc="0"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6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87497" y="557585"/>
            <a:ext cx="8929531" cy="253467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600" b="1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20" name="텍스트 개체 틀 5"/>
          <p:cNvSpPr>
            <a:spLocks noGrp="1"/>
          </p:cNvSpPr>
          <p:nvPr>
            <p:ph type="body" sz="quarter" idx="14"/>
          </p:nvPr>
        </p:nvSpPr>
        <p:spPr>
          <a:xfrm>
            <a:off x="487497" y="1547813"/>
            <a:ext cx="8929531" cy="223200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FontTx/>
              <a:buBlip>
                <a:blip r:embed="rId2"/>
              </a:buBlip>
              <a:defRPr sz="1400" b="1" spc="0" baseline="0">
                <a:latin typeface="+mn-lt"/>
                <a:ea typeface="+mn-ea"/>
              </a:defRPr>
            </a:lvl1pPr>
            <a:lvl2pPr>
              <a:defRPr spc="-100" baseline="0"/>
            </a:lvl2pPr>
            <a:lvl3pPr>
              <a:defRPr spc="-100" baseline="0"/>
            </a:lvl3pPr>
            <a:lvl4pPr>
              <a:defRPr spc="-100" baseline="0"/>
            </a:lvl4pPr>
            <a:lvl5pPr>
              <a:defRPr spc="-100" baseline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7" name="텍스트 개체 틀 7"/>
          <p:cNvSpPr>
            <a:spLocks noGrp="1"/>
          </p:cNvSpPr>
          <p:nvPr>
            <p:ph type="body" sz="quarter" idx="16"/>
          </p:nvPr>
        </p:nvSpPr>
        <p:spPr>
          <a:xfrm>
            <a:off x="5540840" y="149752"/>
            <a:ext cx="4031187" cy="227225"/>
          </a:xfrm>
          <a:prstGeom prst="rect">
            <a:avLst/>
          </a:prstGeom>
        </p:spPr>
        <p:txBody>
          <a:bodyPr lIns="0" tIns="0" rIns="0" bIns="0"/>
          <a:lstStyle>
            <a:lvl1pPr marL="342900" indent="-34290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lang="ko-KR" altLang="en-US" sz="1500" b="1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3565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10">
            <a:extLst>
              <a:ext uri="{FF2B5EF4-FFF2-40B4-BE49-F238E27FC236}">
                <a16:creationId xmlns:a16="http://schemas.microsoft.com/office/drawing/2014/main" id="{236290A6-B5C0-497C-B90B-667C75D12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758" y="6301778"/>
            <a:ext cx="456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06CB7"/>
                </a:solidFill>
                <a:latin typeface="+mj-ea"/>
                <a:ea typeface="+mj-ea"/>
              </a:defRPr>
            </a:lvl1pPr>
          </a:lstStyle>
          <a:p>
            <a:fld id="{1FCEA890-29D0-4F44-BC09-F5E2D08099B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36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g.cau.perfectwin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youtube.com/watch?v=4aiw1elmTN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P2-IC5oZ_pU&amp;t=333s" TargetMode="External"/><Relationship Id="rId5" Type="http://schemas.openxmlformats.org/officeDocument/2006/relationships/hyperlink" Target="https://www.youtube.com/watch?v=uV7XfVe5e_Q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94567FD-E036-468E-B0E8-B28C0BE208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8374" y="2742630"/>
            <a:ext cx="8406631" cy="1138490"/>
          </a:xfrm>
        </p:spPr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LG CNS </a:t>
            </a:r>
            <a:r>
              <a:rPr lang="en-US" altLang="ko-KR" dirty="0" smtClean="0"/>
              <a:t>x </a:t>
            </a:r>
            <a:r>
              <a:rPr lang="ko-KR" altLang="en-US" dirty="0" smtClean="0"/>
              <a:t>중앙대학교 </a:t>
            </a:r>
            <a:r>
              <a:rPr lang="ko-KR" altLang="en-US" dirty="0" smtClean="0">
                <a:solidFill>
                  <a:schemeClr val="tx1"/>
                </a:solidFill>
              </a:rPr>
              <a:t>산학협력 인턴십 안내 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	</a:t>
            </a:r>
            <a:r>
              <a:rPr lang="en-US" altLang="ko-KR" dirty="0" smtClean="0">
                <a:solidFill>
                  <a:schemeClr val="tx1"/>
                </a:solidFill>
              </a:rPr>
              <a:t>				(</a:t>
            </a:r>
            <a:r>
              <a:rPr lang="ko-KR" altLang="en-US" dirty="0" smtClean="0">
                <a:solidFill>
                  <a:schemeClr val="tx1"/>
                </a:solidFill>
              </a:rPr>
              <a:t>채용 </a:t>
            </a:r>
            <a:r>
              <a:rPr lang="ko-KR" altLang="en-US" dirty="0" err="1" smtClean="0">
                <a:solidFill>
                  <a:schemeClr val="tx1"/>
                </a:solidFill>
              </a:rPr>
              <a:t>연계형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EE7DC4-66A7-4826-B3BD-F7D9110B9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006CB7"/>
                </a:solidFill>
                <a:latin typeface="+mj-ea"/>
                <a:ea typeface="+mj-ea"/>
              </a:rPr>
              <a:t>SW</a:t>
            </a:r>
            <a:r>
              <a:rPr lang="ko-KR" altLang="en-US" dirty="0">
                <a:solidFill>
                  <a:srgbClr val="006CB7"/>
                </a:solidFill>
                <a:latin typeface="+mj-ea"/>
                <a:ea typeface="+mj-ea"/>
              </a:rPr>
              <a:t>개발</a:t>
            </a:r>
            <a:r>
              <a:rPr lang="en-US" altLang="ko-KR" dirty="0">
                <a:solidFill>
                  <a:srgbClr val="006CB7"/>
                </a:solidFill>
                <a:latin typeface="+mj-ea"/>
                <a:ea typeface="+mj-ea"/>
              </a:rPr>
              <a:t> </a:t>
            </a:r>
            <a:r>
              <a:rPr lang="ko-KR" altLang="en-US" dirty="0" smtClean="0">
                <a:solidFill>
                  <a:srgbClr val="006CB7"/>
                </a:solidFill>
                <a:latin typeface="+mj-ea"/>
                <a:ea typeface="+mj-ea"/>
              </a:rPr>
              <a:t>품질 검증</a:t>
            </a:r>
            <a:r>
              <a:rPr lang="en-US" altLang="ko-KR" dirty="0" smtClean="0">
                <a:solidFill>
                  <a:srgbClr val="006CB7"/>
                </a:solidFill>
                <a:latin typeface="+mj-ea"/>
                <a:ea typeface="+mj-ea"/>
              </a:rPr>
              <a:t>(</a:t>
            </a:r>
            <a:r>
              <a:rPr lang="ko-KR" altLang="en-US" dirty="0" smtClean="0">
                <a:solidFill>
                  <a:srgbClr val="006CB7"/>
                </a:solidFill>
                <a:latin typeface="+mj-ea"/>
                <a:ea typeface="+mj-ea"/>
              </a:rPr>
              <a:t>감리</a:t>
            </a:r>
            <a:r>
              <a:rPr lang="en-US" altLang="ko-KR" dirty="0" smtClean="0">
                <a:solidFill>
                  <a:srgbClr val="006CB7"/>
                </a:solidFill>
                <a:latin typeface="+mj-ea"/>
                <a:ea typeface="+mj-ea"/>
              </a:rPr>
              <a:t>)</a:t>
            </a:r>
            <a:r>
              <a:rPr lang="ko-KR" altLang="en-US" dirty="0" smtClean="0">
                <a:solidFill>
                  <a:srgbClr val="006CB7"/>
                </a:solidFill>
                <a:latin typeface="+mj-ea"/>
                <a:ea typeface="+mj-ea"/>
              </a:rPr>
              <a:t> 전문가 과정</a:t>
            </a:r>
            <a:endParaRPr lang="ko-KR" altLang="en-US" dirty="0">
              <a:solidFill>
                <a:srgbClr val="006CB7"/>
              </a:solidFill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4" y="236302"/>
            <a:ext cx="1314450" cy="44767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A4DF712-CCF7-44D7-8F06-9C4B36C56D36}"/>
              </a:ext>
            </a:extLst>
          </p:cNvPr>
          <p:cNvSpPr/>
          <p:nvPr/>
        </p:nvSpPr>
        <p:spPr>
          <a:xfrm>
            <a:off x="650240" y="6207800"/>
            <a:ext cx="9154160" cy="44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주관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중앙대학교 산업보안학과 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소프트웨어학부 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 err="1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예술공학부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융합보안학과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컴퓨터공학과</a:t>
            </a:r>
            <a:r>
              <a:rPr lang="en-US" altLang="ko-KR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spc="-40" dirty="0" smtClean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endParaRPr lang="ko-KR" altLang="en-US" sz="1500" spc="-40" dirty="0">
              <a:solidFill>
                <a:srgbClr val="0083CD"/>
              </a:solidFill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5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216669B-CB4E-45CB-9B57-B4DC1810EE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149301"/>
            <a:ext cx="4952999" cy="255371"/>
          </a:xfrm>
        </p:spPr>
        <p:txBody>
          <a:bodyPr/>
          <a:lstStyle/>
          <a:p>
            <a:r>
              <a:rPr lang="en-US" altLang="ko-KR" dirty="0"/>
              <a:t> ‘23</a:t>
            </a:r>
            <a:r>
              <a:rPr lang="ko-KR" altLang="en-US" dirty="0"/>
              <a:t>년도 </a:t>
            </a:r>
            <a:r>
              <a:rPr lang="en-US" altLang="ko-KR" dirty="0" err="1"/>
              <a:t>PerfecTwin</a:t>
            </a:r>
            <a:r>
              <a:rPr lang="en-US" altLang="ko-KR" dirty="0"/>
              <a:t> </a:t>
            </a:r>
            <a:r>
              <a:rPr lang="ko-KR" altLang="en-US" dirty="0"/>
              <a:t>중앙대 산학협력 </a:t>
            </a:r>
            <a:r>
              <a:rPr lang="ko-KR" altLang="en-US" dirty="0" smtClean="0"/>
              <a:t>프로그램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44CBE0C-4AD7-4BE6-A78C-FD245F2EE309}"/>
              </a:ext>
            </a:extLst>
          </p:cNvPr>
          <p:cNvSpPr/>
          <p:nvPr/>
        </p:nvSpPr>
        <p:spPr>
          <a:xfrm>
            <a:off x="106255" y="1393481"/>
            <a:ext cx="4663865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</a:pPr>
            <a:r>
              <a:rPr lang="ko-KR" altLang="en-US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■</a:t>
            </a:r>
            <a:r>
              <a:rPr lang="en-US" altLang="ko-KR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’23</a:t>
            </a:r>
            <a:r>
              <a:rPr lang="ko-KR" altLang="en-US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400" b="1" u="sng" spc="-40" dirty="0" err="1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PerfecTwin</a:t>
            </a:r>
            <a:r>
              <a:rPr lang="en-US" altLang="ko-KR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인턴쉽 채용 일정계획</a:t>
            </a:r>
            <a:endParaRPr lang="ko-KR" altLang="en-US" sz="1200" b="1" u="sng" spc="-4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5" name="오각형 80">
            <a:extLst>
              <a:ext uri="{FF2B5EF4-FFF2-40B4-BE49-F238E27FC236}">
                <a16:creationId xmlns:a16="http://schemas.microsoft.com/office/drawing/2014/main" id="{DE2759D5-9390-474E-AE4A-0CCE20265F2B}"/>
              </a:ext>
            </a:extLst>
          </p:cNvPr>
          <p:cNvSpPr/>
          <p:nvPr/>
        </p:nvSpPr>
        <p:spPr bwMode="auto">
          <a:xfrm rot="5400000">
            <a:off x="529356" y="1702834"/>
            <a:ext cx="540708" cy="925928"/>
          </a:xfrm>
          <a:prstGeom prst="homePlate">
            <a:avLst>
              <a:gd name="adj" fmla="val 14026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모집 및 선발</a:t>
            </a:r>
            <a:r>
              <a:rPr kumimoji="1" lang="en-US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/>
            </a:r>
            <a:br>
              <a:rPr kumimoji="1" lang="en-US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kumimoji="1" lang="en-US" altLang="ko-KR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kumimoji="1" lang="en-US" altLang="ko-KR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4/28~ </a:t>
            </a:r>
            <a:r>
              <a:rPr kumimoji="1" lang="en-US" altLang="ko-KR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5/19)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ED72A0A-BF28-485D-9490-C0749054CB47}"/>
              </a:ext>
            </a:extLst>
          </p:cNvPr>
          <p:cNvSpPr/>
          <p:nvPr/>
        </p:nvSpPr>
        <p:spPr>
          <a:xfrm>
            <a:off x="1301721" y="1916435"/>
            <a:ext cx="5206003" cy="61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서류 제출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4/28(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5/7(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일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  <a:p>
            <a:pPr marL="123825" lvl="0" indent="-123825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선발 및 통보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5/12(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5/19(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b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대상자에게 </a:t>
            </a:r>
            <a:r>
              <a:rPr lang="en-US" altLang="ko-KR" sz="1100" dirty="0" err="1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PerfecTwin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동영상 교육자료 배포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(10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시간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BA03565-832B-4559-8EEC-F7B63D28D636}"/>
              </a:ext>
            </a:extLst>
          </p:cNvPr>
          <p:cNvGrpSpPr/>
          <p:nvPr/>
        </p:nvGrpSpPr>
        <p:grpSpPr>
          <a:xfrm>
            <a:off x="233616" y="2564904"/>
            <a:ext cx="5052392" cy="3297664"/>
            <a:chOff x="692696" y="2564904"/>
            <a:chExt cx="6121152" cy="3297664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5CD39AA-8946-4966-83A2-6A65F40CDB16}"/>
                </a:ext>
              </a:extLst>
            </p:cNvPr>
            <p:cNvCxnSpPr/>
            <p:nvPr/>
          </p:nvCxnSpPr>
          <p:spPr>
            <a:xfrm>
              <a:off x="692699" y="3392908"/>
              <a:ext cx="61211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153A733-D1C7-442D-BE7C-3030CF417841}"/>
                </a:ext>
              </a:extLst>
            </p:cNvPr>
            <p:cNvCxnSpPr/>
            <p:nvPr/>
          </p:nvCxnSpPr>
          <p:spPr>
            <a:xfrm>
              <a:off x="692699" y="2564904"/>
              <a:ext cx="61211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1124813-33D1-48A9-B2B1-3AF4CFA5E7FB}"/>
                </a:ext>
              </a:extLst>
            </p:cNvPr>
            <p:cNvCxnSpPr/>
            <p:nvPr/>
          </p:nvCxnSpPr>
          <p:spPr>
            <a:xfrm>
              <a:off x="692699" y="4959666"/>
              <a:ext cx="61211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78205A4-35D8-40AF-8BCA-129D37A767CF}"/>
                </a:ext>
              </a:extLst>
            </p:cNvPr>
            <p:cNvCxnSpPr/>
            <p:nvPr/>
          </p:nvCxnSpPr>
          <p:spPr>
            <a:xfrm>
              <a:off x="692699" y="5862568"/>
              <a:ext cx="61211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A91C3689-31B0-4409-B569-289C3AAD69D2}"/>
                </a:ext>
              </a:extLst>
            </p:cNvPr>
            <p:cNvCxnSpPr/>
            <p:nvPr/>
          </p:nvCxnSpPr>
          <p:spPr>
            <a:xfrm>
              <a:off x="692696" y="4199700"/>
              <a:ext cx="61211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오각형 86">
            <a:extLst>
              <a:ext uri="{FF2B5EF4-FFF2-40B4-BE49-F238E27FC236}">
                <a16:creationId xmlns:a16="http://schemas.microsoft.com/office/drawing/2014/main" id="{8B2826E0-4033-4216-8092-EDDC10BFBD69}"/>
              </a:ext>
            </a:extLst>
          </p:cNvPr>
          <p:cNvSpPr/>
          <p:nvPr/>
        </p:nvSpPr>
        <p:spPr bwMode="auto">
          <a:xfrm rot="5400000">
            <a:off x="514392" y="2538727"/>
            <a:ext cx="570636" cy="925928"/>
          </a:xfrm>
          <a:prstGeom prst="homePlate">
            <a:avLst>
              <a:gd name="adj" fmla="val 19171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사전</a:t>
            </a:r>
            <a:r>
              <a:rPr kumimoji="1" lang="ko-KR" altLang="en-US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교육</a:t>
            </a:r>
            <a:r>
              <a:rPr kumimoji="1" lang="en-US" altLang="ko-KR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/>
            </a:r>
            <a:br>
              <a:rPr kumimoji="1" lang="en-US" altLang="ko-KR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kumimoji="1" lang="en-US" altLang="ko-KR" sz="11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(6/26~7/6)</a:t>
            </a:r>
            <a:endParaRPr kumimoji="1"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A278EE3-4569-4044-81C1-0BEDEDBD5F8A}"/>
              </a:ext>
            </a:extLst>
          </p:cNvPr>
          <p:cNvSpPr/>
          <p:nvPr/>
        </p:nvSpPr>
        <p:spPr>
          <a:xfrm>
            <a:off x="1304346" y="2782840"/>
            <a:ext cx="5206003" cy="44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 latinLnBrk="1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6/26 ~ 6/30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대면 강의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(35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시간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  <a:p>
            <a:pPr marL="123825" lvl="0" indent="-123825" latinLnBrk="1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7/6 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목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솔루션 테스트 및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5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 스피치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(4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시간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A4DF712-CCF7-44D7-8F06-9C4B36C56D36}"/>
              </a:ext>
            </a:extLst>
          </p:cNvPr>
          <p:cNvSpPr/>
          <p:nvPr/>
        </p:nvSpPr>
        <p:spPr>
          <a:xfrm>
            <a:off x="289135" y="548680"/>
            <a:ext cx="8706829" cy="753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1400" b="1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■</a:t>
            </a:r>
            <a:r>
              <a:rPr lang="en-US" altLang="ko-KR" sz="1400" b="1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‘23</a:t>
            </a:r>
            <a:r>
              <a:rPr lang="ko-KR" altLang="en-US" sz="1400" b="1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년도 목적</a:t>
            </a:r>
            <a:endParaRPr lang="en-US" altLang="ko-KR" sz="1400" b="1" spc="-4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altLang="ko-KR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채용 연계형 산학협력 인턴십 프로그램을 통해 </a:t>
            </a:r>
            <a:r>
              <a:rPr lang="en-US" altLang="ko-KR" sz="1400" spc="-40" dirty="0" err="1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PerfecTwin</a:t>
            </a:r>
            <a:r>
              <a:rPr lang="en-US" altLang="ko-KR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컨설팅</a:t>
            </a:r>
            <a:r>
              <a:rPr lang="ko-KR" altLang="en-US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과 </a:t>
            </a:r>
            <a:r>
              <a:rPr lang="en-US" altLang="ko-KR" sz="1400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R&amp;D </a:t>
            </a:r>
            <a:r>
              <a:rPr lang="ko-KR" altLang="en-US" sz="1400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개발인력</a:t>
            </a:r>
            <a:r>
              <a:rPr lang="ko-KR" altLang="en-US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을 조기 확보함 </a:t>
            </a:r>
          </a:p>
        </p:txBody>
      </p:sp>
      <p:sp>
        <p:nvSpPr>
          <p:cNvPr id="42" name="오각형 74">
            <a:extLst>
              <a:ext uri="{FF2B5EF4-FFF2-40B4-BE49-F238E27FC236}">
                <a16:creationId xmlns:a16="http://schemas.microsoft.com/office/drawing/2014/main" id="{657E8368-71B6-4A4E-9906-C709AE88897C}"/>
              </a:ext>
            </a:extLst>
          </p:cNvPr>
          <p:cNvSpPr/>
          <p:nvPr/>
        </p:nvSpPr>
        <p:spPr bwMode="auto">
          <a:xfrm rot="5400000">
            <a:off x="442328" y="4945608"/>
            <a:ext cx="676184" cy="925928"/>
          </a:xfrm>
          <a:prstGeom prst="homePlate">
            <a:avLst>
              <a:gd name="adj" fmla="val 14241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dirty="0" err="1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인턴십</a:t>
            </a:r>
            <a:r>
              <a:rPr kumimoji="1" lang="en-US" altLang="ko-KR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/>
            </a:r>
            <a:br>
              <a:rPr kumimoji="1" lang="en-US" altLang="ko-KR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kumimoji="1"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(7/24~8/18)</a:t>
            </a:r>
            <a:endParaRPr kumimoji="1" lang="en-US" altLang="ko-KR" sz="11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4905AD5-51F9-4D4F-B1F1-0B65D55C268A}"/>
              </a:ext>
            </a:extLst>
          </p:cNvPr>
          <p:cNvSpPr/>
          <p:nvPr/>
        </p:nvSpPr>
        <p:spPr>
          <a:xfrm>
            <a:off x="1282431" y="5160099"/>
            <a:ext cx="53796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①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현업배치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후 실습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(4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주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b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② 업무수행 역량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Attitude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등 직무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조직 적합성 검증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6" name="오각형 89">
            <a:extLst>
              <a:ext uri="{FF2B5EF4-FFF2-40B4-BE49-F238E27FC236}">
                <a16:creationId xmlns:a16="http://schemas.microsoft.com/office/drawing/2014/main" id="{BB9ACD42-7537-4D17-B064-B72FE3C48744}"/>
              </a:ext>
            </a:extLst>
          </p:cNvPr>
          <p:cNvSpPr/>
          <p:nvPr/>
        </p:nvSpPr>
        <p:spPr bwMode="auto">
          <a:xfrm rot="5400000">
            <a:off x="495768" y="3335808"/>
            <a:ext cx="569303" cy="925928"/>
          </a:xfrm>
          <a:prstGeom prst="homePlate">
            <a:avLst>
              <a:gd name="adj" fmla="val 19171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필기 전형</a:t>
            </a:r>
            <a:r>
              <a:rPr kumimoji="1" lang="en-US" altLang="ko-KR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/>
            </a:r>
            <a:br>
              <a:rPr kumimoji="1" lang="en-US" altLang="ko-KR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kumimoji="1" lang="en-US" altLang="ko-KR" sz="11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kumimoji="1"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7/7</a:t>
            </a:r>
            <a:r>
              <a:rPr kumimoji="1" lang="en-US" altLang="ko-KR" sz="11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EA0BD89-32C4-4A17-9FBF-08254977C236}"/>
              </a:ext>
            </a:extLst>
          </p:cNvPr>
          <p:cNvSpPr/>
          <p:nvPr/>
        </p:nvSpPr>
        <p:spPr>
          <a:xfrm>
            <a:off x="1279077" y="3526876"/>
            <a:ext cx="5343959" cy="44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7/7 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그룹공통 </a:t>
            </a:r>
            <a:r>
              <a:rPr lang="ko-KR" altLang="en-US" sz="1100" dirty="0" err="1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인적성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코딩테스트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온라인 진행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  <a:p>
            <a:pPr lvl="0">
              <a:spcBef>
                <a:spcPts val="100"/>
              </a:spcBef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필기전형 결과 발표 예상일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7/14 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9" name="오각형 92">
            <a:extLst>
              <a:ext uri="{FF2B5EF4-FFF2-40B4-BE49-F238E27FC236}">
                <a16:creationId xmlns:a16="http://schemas.microsoft.com/office/drawing/2014/main" id="{F7CBC91D-F823-4A86-87BB-09608D4A31A9}"/>
              </a:ext>
            </a:extLst>
          </p:cNvPr>
          <p:cNvSpPr/>
          <p:nvPr/>
        </p:nvSpPr>
        <p:spPr bwMode="auto">
          <a:xfrm rot="5400000">
            <a:off x="521040" y="5803000"/>
            <a:ext cx="518760" cy="925928"/>
          </a:xfrm>
          <a:prstGeom prst="homePlate">
            <a:avLst>
              <a:gd name="adj" fmla="val 14241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최종 면접</a:t>
            </a:r>
            <a:endParaRPr kumimoji="1" lang="en-US" altLang="ko-KR" sz="1100" b="1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en-US" altLang="ko-KR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(8</a:t>
            </a:r>
            <a:r>
              <a:rPr kumimoji="1"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/17</a:t>
            </a:r>
            <a:r>
              <a:rPr kumimoji="1" lang="en-US" altLang="ko-KR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~8/18)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32748AC-4BE2-4679-9F10-15FA8A5CF795}"/>
              </a:ext>
            </a:extLst>
          </p:cNvPr>
          <p:cNvSpPr/>
          <p:nvPr/>
        </p:nvSpPr>
        <p:spPr>
          <a:xfrm>
            <a:off x="1243384" y="6040725"/>
            <a:ext cx="5379653" cy="44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인턴십 마지막 주차 임원면접 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lvl="0">
              <a:spcBef>
                <a:spcPts val="100"/>
              </a:spcBef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최종합격 시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9/1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부 입사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3" name="오각형 33">
            <a:extLst>
              <a:ext uri="{FF2B5EF4-FFF2-40B4-BE49-F238E27FC236}">
                <a16:creationId xmlns:a16="http://schemas.microsoft.com/office/drawing/2014/main" id="{F7E89F84-BA18-4CA6-8691-A4563667CE8C}"/>
              </a:ext>
            </a:extLst>
          </p:cNvPr>
          <p:cNvSpPr/>
          <p:nvPr/>
        </p:nvSpPr>
        <p:spPr bwMode="auto">
          <a:xfrm rot="5400000">
            <a:off x="521040" y="4118520"/>
            <a:ext cx="518760" cy="925928"/>
          </a:xfrm>
          <a:prstGeom prst="homePlate">
            <a:avLst>
              <a:gd name="adj" fmla="val 17462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en-US" altLang="ko-KR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1</a:t>
            </a:r>
            <a:r>
              <a:rPr kumimoji="1" lang="ko-KR" altLang="en-US" sz="1100" b="1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차 면접</a:t>
            </a:r>
            <a:endParaRPr kumimoji="1" lang="en-US" altLang="ko-KR" sz="1100" b="1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en-US" altLang="ko-KR" sz="11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kumimoji="1"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7</a:t>
            </a:r>
            <a:r>
              <a:rPr kumimoji="1" lang="en-US" altLang="ko-KR" sz="11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/18)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59372A0F-191B-4EDA-B05A-95C8C35B7744}"/>
              </a:ext>
            </a:extLst>
          </p:cNvPr>
          <p:cNvSpPr/>
          <p:nvPr/>
        </p:nvSpPr>
        <p:spPr>
          <a:xfrm>
            <a:off x="1282431" y="4356819"/>
            <a:ext cx="5206003" cy="44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 latinLnBrk="1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현업리더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HR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면접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7/18 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화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</a:p>
          <a:p>
            <a:pPr>
              <a:spcBef>
                <a:spcPts val="100"/>
              </a:spcBef>
            </a:pP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※ 1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차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면접 전형 결과 발표 예정일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7/19(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수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2" name="오각형 80">
            <a:extLst>
              <a:ext uri="{FF2B5EF4-FFF2-40B4-BE49-F238E27FC236}">
                <a16:creationId xmlns:a16="http://schemas.microsoft.com/office/drawing/2014/main" id="{A49098AB-7AC8-4838-9A40-A84DB45C4851}"/>
              </a:ext>
            </a:extLst>
          </p:cNvPr>
          <p:cNvSpPr/>
          <p:nvPr/>
        </p:nvSpPr>
        <p:spPr bwMode="auto">
          <a:xfrm rot="5400000">
            <a:off x="5755116" y="1702834"/>
            <a:ext cx="540708" cy="925928"/>
          </a:xfrm>
          <a:prstGeom prst="homePlate">
            <a:avLst>
              <a:gd name="adj" fmla="val 14026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모집 및 선발</a:t>
            </a:r>
            <a:endParaRPr kumimoji="1" lang="en-US" altLang="ko-KR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512FB5A8-49CF-450D-A4E0-C59C643A5DFC}"/>
              </a:ext>
            </a:extLst>
          </p:cNvPr>
          <p:cNvSpPr/>
          <p:nvPr/>
        </p:nvSpPr>
        <p:spPr>
          <a:xfrm rot="5400000">
            <a:off x="2720130" y="4148884"/>
            <a:ext cx="4608908" cy="144016"/>
          </a:xfrm>
          <a:prstGeom prst="triangle">
            <a:avLst>
              <a:gd name="adj" fmla="val 501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ED9CF36-DE7D-4BE2-9EE3-5F5740C9B1C3}"/>
              </a:ext>
            </a:extLst>
          </p:cNvPr>
          <p:cNvSpPr/>
          <p:nvPr/>
        </p:nvSpPr>
        <p:spPr>
          <a:xfrm>
            <a:off x="6642626" y="1844824"/>
            <a:ext cx="3309093" cy="1654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indent="-123825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학과 공지사항 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&amp;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취업정보 페이지에 공지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23825" lvl="0" indent="-123825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대상</a:t>
            </a:r>
            <a:r>
              <a:rPr lang="en-US" altLang="ko-KR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중앙대학교 전 학부 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학년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대학원생</a:t>
            </a:r>
            <a:endParaRPr lang="en-US" altLang="ko-KR" sz="1100" dirty="0" smtClean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23825" lvl="0" indent="-123825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지원자격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역량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):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소프트웨어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코딩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),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보안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b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                       IT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경영 지식</a:t>
            </a:r>
            <a:endParaRPr lang="en-US" altLang="ko-KR" sz="1100" dirty="0" smtClean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23825" indent="-123825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1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차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서류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면접 </a:t>
            </a:r>
            <a:r>
              <a:rPr lang="ko-KR" altLang="en-US" sz="110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심사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5/9(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화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오후 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6~9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/>
            </a:r>
            <a:b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                             310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관 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506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호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(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참여 교수님들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AC31434A-7A2B-43EB-9633-53CA8906FDC1}"/>
              </a:ext>
            </a:extLst>
          </p:cNvPr>
          <p:cNvSpPr/>
          <p:nvPr/>
        </p:nvSpPr>
        <p:spPr>
          <a:xfrm>
            <a:off x="6645250" y="3603366"/>
            <a:ext cx="3001669" cy="61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lvl="0" indent="-123825" latinLnBrk="1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문의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제출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  <a:hlinkClick r:id="rId3"/>
              </a:rPr>
              <a:t>lg.cau.perfectwin@gmail.com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endParaRPr lang="en-US" altLang="ko-KR" sz="1100" dirty="0" smtClean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23825" lvl="0" indent="-123825" latinLnBrk="1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err="1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서류양식</a:t>
            </a:r>
            <a:r>
              <a:rPr lang="en-US" altLang="ko-KR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: </a:t>
            </a:r>
            <a:r>
              <a:rPr lang="ko-KR" altLang="en-US" sz="110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첨부파일</a:t>
            </a:r>
            <a:endParaRPr lang="en-US" altLang="ko-KR" sz="110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167C392-E766-49CF-A5AA-2B4E32738668}"/>
              </a:ext>
            </a:extLst>
          </p:cNvPr>
          <p:cNvSpPr/>
          <p:nvPr/>
        </p:nvSpPr>
        <p:spPr>
          <a:xfrm>
            <a:off x="5543215" y="1393481"/>
            <a:ext cx="3754931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</a:pPr>
            <a:r>
              <a:rPr lang="ko-KR" altLang="en-US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■</a:t>
            </a:r>
            <a:r>
              <a:rPr lang="en-US" altLang="ko-KR" sz="1400" b="1" u="sng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u="sng" spc="-40" dirty="0" smtClean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추가 정보</a:t>
            </a:r>
            <a:endParaRPr lang="ko-KR" altLang="en-US" sz="1200" b="1" u="sng" spc="-4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0" name="오각형 80">
            <a:extLst>
              <a:ext uri="{FF2B5EF4-FFF2-40B4-BE49-F238E27FC236}">
                <a16:creationId xmlns:a16="http://schemas.microsoft.com/office/drawing/2014/main" id="{A49098AB-7AC8-4838-9A40-A84DB45C4851}"/>
              </a:ext>
            </a:extLst>
          </p:cNvPr>
          <p:cNvSpPr/>
          <p:nvPr/>
        </p:nvSpPr>
        <p:spPr bwMode="auto">
          <a:xfrm rot="5400000">
            <a:off x="5755116" y="3415425"/>
            <a:ext cx="540708" cy="925928"/>
          </a:xfrm>
          <a:prstGeom prst="homePlate">
            <a:avLst>
              <a:gd name="adj" fmla="val 14026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5726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문의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kumimoji="1" lang="ko-KR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제출처</a:t>
            </a:r>
            <a:endParaRPr kumimoji="1" lang="en-US" altLang="ko-KR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75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216669B-CB4E-45CB-9B57-B4DC1810EE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149301"/>
            <a:ext cx="4952999" cy="255371"/>
          </a:xfrm>
        </p:spPr>
        <p:txBody>
          <a:bodyPr/>
          <a:lstStyle/>
          <a:p>
            <a:r>
              <a:rPr lang="en-US" altLang="ko-KR" dirty="0"/>
              <a:t> ‘23</a:t>
            </a:r>
            <a:r>
              <a:rPr lang="ko-KR" altLang="en-US" dirty="0"/>
              <a:t>년도 </a:t>
            </a:r>
            <a:r>
              <a:rPr lang="en-US" altLang="ko-KR" dirty="0" err="1"/>
              <a:t>PerfecTwin</a:t>
            </a:r>
            <a:r>
              <a:rPr lang="en-US" altLang="ko-KR" dirty="0"/>
              <a:t> </a:t>
            </a:r>
            <a:r>
              <a:rPr lang="ko-KR" altLang="en-US" dirty="0"/>
              <a:t>중앙대 산학협력 </a:t>
            </a:r>
            <a:r>
              <a:rPr lang="ko-KR" altLang="en-US" dirty="0" smtClean="0"/>
              <a:t>프로그램</a:t>
            </a:r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A4DF712-CCF7-44D7-8F06-9C4B36C56D36}"/>
              </a:ext>
            </a:extLst>
          </p:cNvPr>
          <p:cNvSpPr/>
          <p:nvPr/>
        </p:nvSpPr>
        <p:spPr>
          <a:xfrm>
            <a:off x="289135" y="812840"/>
            <a:ext cx="870682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1400" b="1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■</a:t>
            </a:r>
            <a:r>
              <a:rPr lang="en-US" altLang="ko-KR" sz="1400" b="1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err="1" smtClean="0"/>
              <a:t>PerfecTwin</a:t>
            </a:r>
            <a:r>
              <a:rPr lang="en-US" altLang="ko-KR" sz="1400" dirty="0" smtClean="0"/>
              <a:t> – </a:t>
            </a:r>
            <a:r>
              <a:rPr lang="ko-KR" altLang="en-US" sz="1400" dirty="0" smtClean="0"/>
              <a:t>개발 </a:t>
            </a:r>
            <a:r>
              <a:rPr lang="en-US" altLang="ko-KR" sz="1400" dirty="0" smtClean="0"/>
              <a:t>SW </a:t>
            </a:r>
            <a:r>
              <a:rPr lang="ko-KR" altLang="en-US" sz="1400" dirty="0" smtClean="0"/>
              <a:t>품질 검증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감리</a:t>
            </a:r>
            <a:r>
              <a:rPr lang="en-US" altLang="ko-KR" sz="1400" dirty="0" smtClean="0"/>
              <a:t>)</a:t>
            </a:r>
            <a:endParaRPr lang="ko-KR" altLang="en-US" sz="1400" spc="-40" dirty="0">
              <a:latin typeface="Arial" panose="020B060402020202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7" y="1446356"/>
            <a:ext cx="4854293" cy="2424599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253" y="1446356"/>
            <a:ext cx="4686882" cy="2424599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289135" y="4201538"/>
            <a:ext cx="8876793" cy="1735475"/>
            <a:chOff x="289135" y="4181218"/>
            <a:chExt cx="8876793" cy="1735475"/>
          </a:xfrm>
        </p:grpSpPr>
        <p:sp>
          <p:nvSpPr>
            <p:cNvPr id="37" name="직사각형 36"/>
            <p:cNvSpPr/>
            <p:nvPr/>
          </p:nvSpPr>
          <p:spPr>
            <a:xfrm>
              <a:off x="435814" y="4531698"/>
              <a:ext cx="873011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ko-KR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o</a:t>
              </a: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퍼펙트 맨 : </a:t>
              </a:r>
              <a:r>
                <a:rPr lang="ko-KR" altLang="en-US" sz="1400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hlinkClick r:id="rId5"/>
                </a:rPr>
                <a:t>https://www.youtube.com/watch?v=uV7XfVe5e_Q</a:t>
              </a:r>
              <a:r>
                <a:rPr lang="ko-KR" altLang="en-US" sz="1400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o  </a:t>
              </a: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안될 과학 </a:t>
              </a:r>
              <a:r>
                <a:rPr lang="ko-KR" altLang="en-US" sz="1400" b="1" spc="-40" dirty="0" err="1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콜라보</a:t>
              </a: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: </a:t>
              </a:r>
              <a:r>
                <a:rPr lang="ko-KR" altLang="en-US" sz="1400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hlinkClick r:id="rId6"/>
                </a:rPr>
                <a:t>https://www.youtube.com/watch?v=P2-IC5oZ_pU&amp;t=333s</a:t>
              </a:r>
              <a:endParaRPr lang="en-US" altLang="ko-KR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o  </a:t>
              </a:r>
              <a:r>
                <a:rPr lang="ko-KR" altLang="en-US" sz="1400" b="1" spc="-40" dirty="0" err="1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PerfecTwin</a:t>
              </a: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소개 : </a:t>
              </a:r>
              <a:r>
                <a:rPr lang="ko-KR" altLang="en-US" sz="1400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hlinkClick r:id="rId7"/>
                </a:rPr>
                <a:t>https://www.youtube.com/watch?v=4aiw1elmTNk</a:t>
              </a:r>
              <a:r>
                <a:rPr lang="ko-KR" altLang="en-US" sz="1400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2A4DF712-CCF7-44D7-8F06-9C4B36C56D36}"/>
                </a:ext>
              </a:extLst>
            </p:cNvPr>
            <p:cNvSpPr/>
            <p:nvPr/>
          </p:nvSpPr>
          <p:spPr>
            <a:xfrm>
              <a:off x="289135" y="4181218"/>
              <a:ext cx="8706829" cy="379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400"/>
                </a:spcBef>
              </a:pPr>
              <a:r>
                <a:rPr lang="ko-KR" altLang="en-US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■</a:t>
              </a:r>
              <a:r>
                <a:rPr lang="en-US" altLang="ko-KR" sz="1400" b="1" spc="-40" dirty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00" b="1" spc="-40" dirty="0" smtClean="0">
                  <a:latin typeface="Arial" panose="020B060402020202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참고자료</a:t>
              </a:r>
              <a:endParaRPr lang="ko-KR" altLang="en-US" sz="1400" spc="-40" dirty="0"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A4DF712-CCF7-44D7-8F06-9C4B36C56D36}"/>
              </a:ext>
            </a:extLst>
          </p:cNvPr>
          <p:cNvSpPr/>
          <p:nvPr/>
        </p:nvSpPr>
        <p:spPr>
          <a:xfrm>
            <a:off x="98707" y="6187480"/>
            <a:ext cx="9726013" cy="420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주관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중앙대학교 산업보안학과 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소프트웨어학부 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600" spc="-40" dirty="0" err="1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예술공학부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융합보안학과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컴퓨터공학과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6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406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67" y="175069"/>
            <a:ext cx="1314450" cy="44767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A4DF712-CCF7-44D7-8F06-9C4B36C56D36}"/>
              </a:ext>
            </a:extLst>
          </p:cNvPr>
          <p:cNvSpPr/>
          <p:nvPr/>
        </p:nvSpPr>
        <p:spPr>
          <a:xfrm>
            <a:off x="650240" y="6207800"/>
            <a:ext cx="9154160" cy="39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주관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중앙대학교 산업보안학과 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소프트웨어학부 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 err="1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예술공학부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융합보안학과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컴퓨터공학과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대학원</a:t>
            </a:r>
            <a:r>
              <a:rPr lang="en-US" altLang="ko-KR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spc="-40" dirty="0">
                <a:solidFill>
                  <a:srgbClr val="0083CD"/>
                </a:solidFill>
                <a:latin typeface="Arial" panose="020B060402020202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6269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321</Words>
  <Application>Microsoft Office PowerPoint</Application>
  <PresentationFormat>A4 용지(210x297mm)</PresentationFormat>
  <Paragraphs>46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LG스마트체 Regular</vt:lpstr>
      <vt:lpstr>맑은 고딕</vt:lpstr>
      <vt:lpstr>Arial</vt:lpstr>
      <vt:lpstr>Calibri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JWKim</dc:creator>
  <cp:lastModifiedBy>Administrator</cp:lastModifiedBy>
  <cp:revision>56</cp:revision>
  <dcterms:created xsi:type="dcterms:W3CDTF">2020-10-07T10:41:43Z</dcterms:created>
  <dcterms:modified xsi:type="dcterms:W3CDTF">2023-04-27T10:10:54Z</dcterms:modified>
</cp:coreProperties>
</file>