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6"/>
  </p:notesMasterIdLst>
  <p:handoutMasterIdLst>
    <p:handoutMasterId r:id="rId7"/>
  </p:handoutMasterIdLst>
  <p:sldIdLst>
    <p:sldId id="1065" r:id="rId2"/>
    <p:sldId id="1066" r:id="rId3"/>
    <p:sldId id="1067" r:id="rId4"/>
    <p:sldId id="1068" r:id="rId5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07" userDrawn="1">
          <p15:clr>
            <a:srgbClr val="A4A3A4"/>
          </p15:clr>
        </p15:guide>
        <p15:guide id="2" orient="horz" pos="1154" userDrawn="1">
          <p15:clr>
            <a:srgbClr val="A4A3A4"/>
          </p15:clr>
        </p15:guide>
        <p15:guide id="3" pos="4139" userDrawn="1">
          <p15:clr>
            <a:srgbClr val="A4A3A4"/>
          </p15:clr>
        </p15:guide>
        <p15:guide id="4" pos="181" userDrawn="1">
          <p15:clr>
            <a:srgbClr val="A4A3A4"/>
          </p15:clr>
        </p15:guide>
        <p15:guide id="5" pos="2069" userDrawn="1">
          <p15:clr>
            <a:srgbClr val="A4A3A4"/>
          </p15:clr>
        </p15:guide>
        <p15:guide id="6" pos="3794" userDrawn="1">
          <p15:clr>
            <a:srgbClr val="A4A3A4"/>
          </p15:clr>
        </p15:guide>
        <p15:guide id="7" pos="2348" userDrawn="1">
          <p15:clr>
            <a:srgbClr val="A4A3A4"/>
          </p15:clr>
        </p15:guide>
        <p15:guide id="8" pos="810" userDrawn="1">
          <p15:clr>
            <a:srgbClr val="A4A3A4"/>
          </p15:clr>
        </p15:guide>
        <p15:guide id="9" pos="1626" userDrawn="1">
          <p15:clr>
            <a:srgbClr val="A4A3A4"/>
          </p15:clr>
        </p15:guide>
        <p15:guide id="10" pos="1878" userDrawn="1">
          <p15:clr>
            <a:srgbClr val="A4A3A4"/>
          </p15:clr>
        </p15:guide>
        <p15:guide id="11" orient="horz" pos="1417" userDrawn="1">
          <p15:clr>
            <a:srgbClr val="A4A3A4"/>
          </p15:clr>
        </p15:guide>
        <p15:guide id="12" pos="37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36" userDrawn="1">
          <p15:clr>
            <a:srgbClr val="A4A3A4"/>
          </p15:clr>
        </p15:guide>
        <p15:guide id="2" pos="2008" userDrawn="1">
          <p15:clr>
            <a:srgbClr val="A4A3A4"/>
          </p15:clr>
        </p15:guide>
        <p15:guide id="3" orient="horz" pos="3108" userDrawn="1">
          <p15:clr>
            <a:srgbClr val="A4A3A4"/>
          </p15:clr>
        </p15:guide>
        <p15:guide id="4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CC"/>
    <a:srgbClr val="000066"/>
    <a:srgbClr val="FF9900"/>
    <a:srgbClr val="006666"/>
    <a:srgbClr val="FFFFCC"/>
    <a:srgbClr val="0000FF"/>
    <a:srgbClr val="FFEDA3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9500" autoAdjust="0"/>
  </p:normalViewPr>
  <p:slideViewPr>
    <p:cSldViewPr snapToObjects="1">
      <p:cViewPr varScale="1">
        <p:scale>
          <a:sx n="80" d="100"/>
          <a:sy n="80" d="100"/>
        </p:scale>
        <p:origin x="3066" y="114"/>
      </p:cViewPr>
      <p:guideLst>
        <p:guide orient="horz" pos="5807"/>
        <p:guide orient="horz" pos="1154"/>
        <p:guide pos="4139"/>
        <p:guide pos="181"/>
        <p:guide pos="2069"/>
        <p:guide pos="3794"/>
        <p:guide pos="2348"/>
        <p:guide pos="810"/>
        <p:guide pos="1626"/>
        <p:guide pos="1878"/>
        <p:guide orient="horz" pos="1417"/>
        <p:guide pos="37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notesViewPr>
    <p:cSldViewPr snapToObjects="1">
      <p:cViewPr varScale="1">
        <p:scale>
          <a:sx n="81" d="100"/>
          <a:sy n="81" d="100"/>
        </p:scale>
        <p:origin x="4008" y="102"/>
      </p:cViewPr>
      <p:guideLst>
        <p:guide orient="horz" pos="3236"/>
        <p:guide pos="2008"/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252" cy="493315"/>
          </a:xfrm>
          <a:prstGeom prst="rect">
            <a:avLst/>
          </a:prstGeom>
        </p:spPr>
        <p:txBody>
          <a:bodyPr vert="horz" lIns="89693" tIns="44846" rIns="89693" bIns="4484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933" y="0"/>
            <a:ext cx="2919252" cy="493315"/>
          </a:xfrm>
          <a:prstGeom prst="rect">
            <a:avLst/>
          </a:prstGeom>
        </p:spPr>
        <p:txBody>
          <a:bodyPr vert="horz" lIns="89693" tIns="44846" rIns="89693" bIns="44846" rtlCol="0"/>
          <a:lstStyle>
            <a:lvl1pPr algn="r">
              <a:defRPr sz="1200"/>
            </a:lvl1pPr>
          </a:lstStyle>
          <a:p>
            <a:fld id="{6BB08854-3AAF-4D38-A919-3C8A8EBE5AE7}" type="datetimeFigureOut">
              <a:rPr lang="ko-KR" altLang="en-US" smtClean="0"/>
              <a:pPr/>
              <a:t>2020-11-27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417"/>
            <a:ext cx="2919252" cy="493315"/>
          </a:xfrm>
          <a:prstGeom prst="rect">
            <a:avLst/>
          </a:prstGeom>
        </p:spPr>
        <p:txBody>
          <a:bodyPr vert="horz" lIns="89693" tIns="44846" rIns="89693" bIns="4484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933" y="9371417"/>
            <a:ext cx="2919252" cy="493315"/>
          </a:xfrm>
          <a:prstGeom prst="rect">
            <a:avLst/>
          </a:prstGeom>
        </p:spPr>
        <p:txBody>
          <a:bodyPr vert="horz" lIns="89693" tIns="44846" rIns="89693" bIns="44846" rtlCol="0" anchor="b"/>
          <a:lstStyle>
            <a:lvl1pPr algn="r">
              <a:defRPr sz="1200"/>
            </a:lvl1pPr>
          </a:lstStyle>
          <a:p>
            <a:fld id="{F1158EE0-A7D1-47A6-8A3E-4BA4FCF817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354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89424" tIns="44712" rIns="89424" bIns="44712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1" cy="493315"/>
          </a:xfrm>
          <a:prstGeom prst="rect">
            <a:avLst/>
          </a:prstGeom>
        </p:spPr>
        <p:txBody>
          <a:bodyPr vert="horz" lIns="89424" tIns="44712" rIns="89424" bIns="44712" rtlCol="0"/>
          <a:lstStyle>
            <a:lvl1pPr algn="r">
              <a:defRPr sz="1200"/>
            </a:lvl1pPr>
          </a:lstStyle>
          <a:p>
            <a:fld id="{584C1715-2ACF-4AF2-81EE-6C697AAE1D95}" type="datetimeFigureOut">
              <a:rPr lang="ko-KR" altLang="en-US" smtClean="0"/>
              <a:pPr/>
              <a:t>2020-11-27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424" tIns="44712" rIns="89424" bIns="44712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vert="horz" lIns="89424" tIns="44712" rIns="89424" bIns="44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89424" tIns="44712" rIns="89424" bIns="44712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7" y="9371285"/>
            <a:ext cx="2918831" cy="493315"/>
          </a:xfrm>
          <a:prstGeom prst="rect">
            <a:avLst/>
          </a:prstGeom>
        </p:spPr>
        <p:txBody>
          <a:bodyPr vert="horz" lIns="89424" tIns="44712" rIns="89424" bIns="44712" rtlCol="0" anchor="b"/>
          <a:lstStyle>
            <a:lvl1pPr algn="r">
              <a:defRPr sz="1200"/>
            </a:lvl1pPr>
          </a:lstStyle>
          <a:p>
            <a:fld id="{1DD90711-9A15-40E3-B4D4-404E806E59F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245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7004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0711-9A15-40E3-B4D4-404E806E59F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971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7004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0711-9A15-40E3-B4D4-404E806E59FA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809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7004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0711-9A15-40E3-B4D4-404E806E59FA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092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7004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0711-9A15-40E3-B4D4-404E806E59F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051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1" y="5613400"/>
            <a:ext cx="4800600" cy="2531533"/>
          </a:xfrm>
        </p:spPr>
        <p:txBody>
          <a:bodyPr/>
          <a:lstStyle>
            <a:lvl1pPr marL="0" indent="0" algn="ctr">
              <a:buNone/>
              <a:defRPr/>
            </a:lvl1pPr>
            <a:lvl2pPr marL="316506" indent="0" algn="ctr">
              <a:buNone/>
              <a:defRPr/>
            </a:lvl2pPr>
            <a:lvl3pPr marL="633013" indent="0" algn="ctr">
              <a:buNone/>
              <a:defRPr/>
            </a:lvl3pPr>
            <a:lvl4pPr marL="949519" indent="0" algn="ctr">
              <a:buNone/>
              <a:defRPr/>
            </a:lvl4pPr>
            <a:lvl5pPr marL="1266025" indent="0" algn="ctr">
              <a:buNone/>
              <a:defRPr/>
            </a:lvl5pPr>
            <a:lvl6pPr marL="1582532" indent="0" algn="ctr">
              <a:buNone/>
              <a:defRPr/>
            </a:lvl6pPr>
            <a:lvl7pPr marL="1899038" indent="0" algn="ctr">
              <a:buNone/>
              <a:defRPr/>
            </a:lvl7pPr>
            <a:lvl8pPr marL="2215544" indent="0" algn="ctr">
              <a:buNone/>
              <a:defRPr/>
            </a:lvl8pPr>
            <a:lvl9pPr marL="253205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1636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1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/>
          </p:cNvGrpSpPr>
          <p:nvPr userDrawn="1"/>
        </p:nvGrpSpPr>
        <p:grpSpPr bwMode="auto">
          <a:xfrm>
            <a:off x="6633688" y="11466"/>
            <a:ext cx="227610" cy="1602845"/>
            <a:chOff x="6033" y="5"/>
            <a:chExt cx="207" cy="699"/>
          </a:xfrm>
        </p:grpSpPr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6033" y="5"/>
              <a:ext cx="207" cy="699"/>
            </a:xfrm>
            <a:custGeom>
              <a:avLst/>
              <a:gdLst/>
              <a:ahLst/>
              <a:cxnLst>
                <a:cxn ang="0">
                  <a:pos x="661" y="0"/>
                </a:cxn>
                <a:cxn ang="0">
                  <a:pos x="0" y="2032"/>
                </a:cxn>
                <a:cxn ang="0">
                  <a:pos x="661" y="224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solidFill>
              <a:srgbClr val="0083CD"/>
            </a:solidFill>
            <a:ln w="28575" cmpd="sng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246" dirty="0">
                <a:solidFill>
                  <a:prstClr val="black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6048" y="43"/>
              <a:ext cx="192" cy="651"/>
            </a:xfrm>
            <a:custGeom>
              <a:avLst/>
              <a:gdLst/>
              <a:ahLst/>
              <a:cxnLst>
                <a:cxn ang="0">
                  <a:pos x="661" y="0"/>
                </a:cxn>
                <a:cxn ang="0">
                  <a:pos x="0" y="2032"/>
                </a:cxn>
                <a:cxn ang="0">
                  <a:pos x="661" y="224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solidFill>
              <a:srgbClr val="0083CD"/>
            </a:solidFill>
            <a:ln w="28575" cmpd="sng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246" dirty="0">
                <a:solidFill>
                  <a:prstClr val="black"/>
                </a:solidFill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12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용 슬라이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4" b="17143"/>
          <a:stretch/>
        </p:blipFill>
        <p:spPr>
          <a:xfrm>
            <a:off x="4797152" y="8949182"/>
            <a:ext cx="1427002" cy="410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/>
          <p:nvPr userDrawn="1"/>
        </p:nvSpPr>
        <p:spPr>
          <a:xfrm>
            <a:off x="6515100" y="9594145"/>
            <a:ext cx="348396" cy="18819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4D6A057B-E3F2-4323-8ADD-6080C690D898}" type="slidenum">
              <a:rPr kumimoji="1" lang="ko-KR" altLang="en-US" sz="623" smtClean="0">
                <a:solidFill>
                  <a:srgbClr val="000000">
                    <a:lumMod val="50000"/>
                    <a:lumOff val="50000"/>
                  </a:srgbClr>
                </a:solidFill>
                <a:latin typeface="맑은 고딕" pitchFamily="50" charset="-127"/>
                <a:ea typeface="맑은 고딕" pitchFamily="50" charset="-127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623" dirty="0">
              <a:solidFill>
                <a:srgbClr val="000000">
                  <a:lumMod val="50000"/>
                  <a:lumOff val="50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1" name="Line 5"/>
          <p:cNvSpPr>
            <a:spLocks noChangeShapeType="1"/>
          </p:cNvSpPr>
          <p:nvPr/>
        </p:nvSpPr>
        <p:spPr bwMode="auto">
          <a:xfrm>
            <a:off x="188641" y="896549"/>
            <a:ext cx="6596824" cy="0"/>
          </a:xfrm>
          <a:prstGeom prst="line">
            <a:avLst/>
          </a:prstGeom>
          <a:noFill/>
          <a:ln w="19050">
            <a:solidFill>
              <a:srgbClr val="10399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831" dirty="0">
              <a:solidFill>
                <a:srgbClr val="000000"/>
              </a:solidFill>
              <a:latin typeface="HY태명조"/>
            </a:endParaRPr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6633798" y="11466"/>
            <a:ext cx="227501" cy="1602845"/>
            <a:chOff x="6033" y="5"/>
            <a:chExt cx="207" cy="699"/>
          </a:xfrm>
        </p:grpSpPr>
        <p:sp>
          <p:nvSpPr>
            <p:cNvPr id="2059" name="Freeform 7"/>
            <p:cNvSpPr>
              <a:spLocks/>
            </p:cNvSpPr>
            <p:nvPr userDrawn="1"/>
          </p:nvSpPr>
          <p:spPr bwMode="auto">
            <a:xfrm>
              <a:off x="6033" y="5"/>
              <a:ext cx="207" cy="699"/>
            </a:xfrm>
            <a:custGeom>
              <a:avLst/>
              <a:gdLst>
                <a:gd name="T0" fmla="*/ 65 w 661"/>
                <a:gd name="T1" fmla="*/ 0 h 2245"/>
                <a:gd name="T2" fmla="*/ 0 w 661"/>
                <a:gd name="T3" fmla="*/ 197 h 2245"/>
                <a:gd name="T4" fmla="*/ 65 w 661"/>
                <a:gd name="T5" fmla="*/ 218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solidFill>
              <a:srgbClr val="0083CD"/>
            </a:solidFill>
            <a:ln w="28575" cmpd="sng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831" dirty="0">
                <a:solidFill>
                  <a:srgbClr val="000000"/>
                </a:solidFill>
                <a:latin typeface="HY태명조"/>
              </a:endParaRPr>
            </a:p>
          </p:txBody>
        </p:sp>
        <p:sp>
          <p:nvSpPr>
            <p:cNvPr id="2060" name="Freeform 8"/>
            <p:cNvSpPr>
              <a:spLocks/>
            </p:cNvSpPr>
            <p:nvPr userDrawn="1"/>
          </p:nvSpPr>
          <p:spPr bwMode="auto">
            <a:xfrm>
              <a:off x="6048" y="43"/>
              <a:ext cx="192" cy="651"/>
            </a:xfrm>
            <a:custGeom>
              <a:avLst/>
              <a:gdLst>
                <a:gd name="T0" fmla="*/ 56 w 661"/>
                <a:gd name="T1" fmla="*/ 0 h 2245"/>
                <a:gd name="T2" fmla="*/ 0 w 661"/>
                <a:gd name="T3" fmla="*/ 171 h 2245"/>
                <a:gd name="T4" fmla="*/ 56 w 661"/>
                <a:gd name="T5" fmla="*/ 189 h 2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1" h="2245">
                  <a:moveTo>
                    <a:pt x="661" y="0"/>
                  </a:moveTo>
                  <a:lnTo>
                    <a:pt x="0" y="2032"/>
                  </a:lnTo>
                  <a:lnTo>
                    <a:pt x="661" y="2245"/>
                  </a:lnTo>
                </a:path>
              </a:pathLst>
            </a:custGeom>
            <a:solidFill>
              <a:srgbClr val="0083CD"/>
            </a:solidFill>
            <a:ln w="28575" cmpd="sng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831" dirty="0">
                <a:solidFill>
                  <a:srgbClr val="000000"/>
                </a:solidFill>
                <a:latin typeface="HY태명조"/>
              </a:endParaRPr>
            </a:p>
          </p:txBody>
        </p:sp>
      </p:grpSp>
      <p:sp>
        <p:nvSpPr>
          <p:cNvPr id="205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1444629"/>
            <a:ext cx="6172200" cy="813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8" name="슬라이드 번호 개체 틀 4"/>
          <p:cNvSpPr txBox="1">
            <a:spLocks/>
          </p:cNvSpPr>
          <p:nvPr/>
        </p:nvSpPr>
        <p:spPr>
          <a:xfrm>
            <a:off x="235985" y="9582684"/>
            <a:ext cx="816631" cy="311195"/>
          </a:xfrm>
          <a:prstGeom prst="rect">
            <a:avLst/>
          </a:prstGeom>
        </p:spPr>
        <p:txBody>
          <a:bodyPr vert="horz" lIns="63305" tIns="31652" rIns="63305" bIns="31652" rtlCol="0" anchor="ctr"/>
          <a:lstStyle>
            <a:defPPr>
              <a:defRPr lang="en-US"/>
            </a:defPPr>
            <a:lvl1pPr algn="ctr" rtl="0" fontAlgn="auto" latinLnBrk="1">
              <a:spcBef>
                <a:spcPts val="0"/>
              </a:spcBef>
              <a:spcAft>
                <a:spcPts val="0"/>
              </a:spcAft>
              <a:buFontTx/>
              <a:buNone/>
              <a:defRPr kumimoji="0" sz="900" b="1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chemeClr val="tx1"/>
                </a:solidFill>
                <a:latin typeface="HY태명조"/>
                <a:ea typeface="HY태명조"/>
                <a:cs typeface="HY태명조"/>
              </a:defRPr>
            </a:lvl9pPr>
          </a:lstStyle>
          <a:p>
            <a:pPr>
              <a:defRPr/>
            </a:pPr>
            <a:r>
              <a:rPr lang="ko-KR" altLang="en-US" sz="623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다빈치</a:t>
            </a:r>
            <a:r>
              <a:rPr lang="en-US" altLang="ko-KR" sz="623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623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교육원</a:t>
            </a:r>
            <a:endParaRPr lang="ko-KR" altLang="en-US" sz="623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358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316506" algn="l" rtl="0" fontAlgn="base" latinLnBrk="1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633013" algn="l" rtl="0" fontAlgn="base" latinLnBrk="1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949519" algn="l" rtl="0" fontAlgn="base" latinLnBrk="1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266025" algn="l" rtl="0" fontAlgn="base" latinLnBrk="1">
        <a:spcBef>
          <a:spcPct val="0"/>
        </a:spcBef>
        <a:spcAft>
          <a:spcPct val="0"/>
        </a:spcAft>
        <a:defRPr kumimoji="1" sz="1938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237380" indent="-23738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514322" indent="-197816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791266" indent="-158254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107771" indent="-158254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424278" indent="-158254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1740785" indent="-158254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057291" indent="-158254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2373798" indent="-158254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2690303" indent="-158254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06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13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19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25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32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038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544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050" algn="l" defTabSz="633013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sy2017@cau.ac.k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mailto:causwsan@gmail.com" TargetMode="External"/><Relationship Id="rId4" Type="http://schemas.openxmlformats.org/officeDocument/2006/relationships/hyperlink" Target="mailto:bang0823@cau.ac.k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sy2017@cau.ac.k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bang0823@cau.ac.k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ang0823@cau.ac.k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bang0823@cau.ac.k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>
            <a:spLocks noGrp="1"/>
          </p:cNvSpPr>
          <p:nvPr>
            <p:ph type="title" idx="4294967295"/>
          </p:nvPr>
        </p:nvSpPr>
        <p:spPr>
          <a:xfrm>
            <a:off x="213236" y="1280592"/>
            <a:ext cx="4137691" cy="272268"/>
          </a:xfrm>
          <a:prstGeom prst="rect">
            <a:avLst/>
          </a:prstGeom>
        </p:spPr>
        <p:txBody>
          <a:bodyPr/>
          <a:lstStyle/>
          <a:p>
            <a:r>
              <a:rPr lang="en-US" altLang="ko-KR" sz="1385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246" dirty="0">
                <a:latin typeface="맑은 고딕" pitchFamily="50" charset="-127"/>
                <a:ea typeface="맑은 고딕" pitchFamily="50" charset="-127"/>
              </a:rPr>
              <a:t>중심대학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년 여름방학 </a:t>
            </a:r>
            <a:r>
              <a:rPr lang="ko-KR" altLang="en-US" sz="1385" dirty="0" err="1">
                <a:latin typeface="맑은 고딕" pitchFamily="50" charset="-127"/>
                <a:ea typeface="맑은 고딕" pitchFamily="50" charset="-127"/>
              </a:rPr>
              <a:t>인턴모집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안내</a:t>
            </a:r>
            <a:endParaRPr lang="ko-KR" altLang="en-US" sz="969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38492" y="2576736"/>
            <a:ext cx="548369" cy="10058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 요</a:t>
            </a:r>
            <a:endParaRPr kumimoji="1" lang="en-US" altLang="ko-KR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180848" y="1784648"/>
            <a:ext cx="6677152" cy="4106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171450" indent="-171450" latinLnBrk="0">
              <a:buFont typeface="Wingdings" panose="05000000000000000000" pitchFamily="2" charset="2"/>
              <a:buChar char="w"/>
              <a:defRPr/>
            </a:pPr>
            <a:r>
              <a:rPr kumimoji="1" lang="en-US" altLang="ko-KR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여름방학 </a:t>
            </a:r>
            <a:r>
              <a:rPr kumimoji="1"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r>
              <a:rPr kumimoji="1" lang="en-US" altLang="ko-KR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학기 인턴십 </a:t>
            </a: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 희망자를 아래와 같이 모집하오니 모집요강을 참고하시어 </a:t>
            </a:r>
            <a:r>
              <a:rPr kumimoji="1"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신청하시기</a:t>
            </a:r>
            <a:endParaRPr kumimoji="1" lang="en-US" altLang="ko-KR" sz="1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defRPr/>
            </a:pPr>
            <a:r>
              <a:rPr kumimoji="1" lang="en-US" altLang="ko-KR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kumimoji="1" lang="en-US" altLang="ko-KR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928602" y="2455306"/>
            <a:ext cx="5846928" cy="1204495"/>
          </a:xfrm>
          <a:prstGeom prst="rect">
            <a:avLst/>
          </a:prstGeom>
        </p:spPr>
        <p:txBody>
          <a:bodyPr wrap="square" lIns="24923" tIns="24923" rIns="24923" bIns="24923">
            <a:spAutoFit/>
          </a:bodyPr>
          <a:lstStyle/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신청자격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소프트웨어학부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융합공학부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디지털이미징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전공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소프트웨어융합전공 및 복수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전공 </a:t>
            </a:r>
            <a:r>
              <a:rPr lang="ko-KR" altLang="en-US" sz="1000" b="1" kern="0" spc="-69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재학생</a:t>
            </a:r>
            <a:endParaRPr lang="en-US" altLang="ko-KR" sz="1000" b="1" kern="0" spc="-69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kern="0" spc="-69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    </a:t>
            </a:r>
            <a:r>
              <a:rPr lang="ko-KR" altLang="en-US" sz="1000" b="1" kern="0" spc="-69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en-US" altLang="ko-KR" sz="1000" b="1" kern="0" spc="-69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휴학생 및 수료자 지원 불가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신청기한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기업별 모집 완료 시까지 선착순 마감</a:t>
            </a:r>
          </a:p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인턴십 프로그램 참여기업 확인 및 신청방법 </a:t>
            </a:r>
            <a:endParaRPr lang="ko-KR" altLang="en-US" sz="1000" b="1" kern="0" spc="-69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00" b="1" kern="0" spc="-69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다빈치</a:t>
            </a:r>
            <a:r>
              <a:rPr lang="en-US" altLang="ko-KR" sz="1000" b="1" kern="0" spc="-69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000" b="1" kern="0" spc="-69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교육원 홈페이지</a:t>
            </a:r>
            <a:r>
              <a:rPr lang="en-US" altLang="ko-KR" sz="1000" b="1" kern="0" spc="-69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(http://sw.cau.ac.kr) 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신청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 예약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- </a:t>
            </a: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최근공지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전체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)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참조</a:t>
            </a:r>
          </a:p>
        </p:txBody>
      </p:sp>
      <p:cxnSp>
        <p:nvCxnSpPr>
          <p:cNvPr id="14" name="직선 연결선 13"/>
          <p:cNvCxnSpPr/>
          <p:nvPr/>
        </p:nvCxnSpPr>
        <p:spPr bwMode="auto">
          <a:xfrm>
            <a:off x="211966" y="3800872"/>
            <a:ext cx="6407542" cy="0"/>
          </a:xfrm>
          <a:prstGeom prst="line">
            <a:avLst/>
          </a:prstGeom>
          <a:solidFill>
            <a:srgbClr val="B4B4B4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38493" y="4016896"/>
            <a:ext cx="548369" cy="153511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지원사항</a:t>
            </a:r>
            <a:endParaRPr kumimoji="1" lang="en-US" altLang="ko-KR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13719" y="3944888"/>
            <a:ext cx="5846928" cy="973662"/>
          </a:xfrm>
          <a:prstGeom prst="rect">
            <a:avLst/>
          </a:prstGeom>
        </p:spPr>
        <p:txBody>
          <a:bodyPr wrap="square" lIns="24923" tIns="24923" rIns="24923" bIns="24923">
            <a:spAutoFit/>
          </a:bodyPr>
          <a:lstStyle/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학점관련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사항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 확정된 학생은 창의실습지원센터에 현장실습 신청하여 학점을 인정받을 수 있음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※  </a:t>
            </a:r>
            <a:r>
              <a:rPr lang="ko-KR" altLang="en-US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학점인정은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학년 이상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사전 승인 시 졸업 당해학기까지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학생들에 한하며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세부사항은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｢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현장실습수업 학점인정 시행세칙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｣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 따름</a:t>
            </a:r>
          </a:p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지원금 관련사항</a:t>
            </a:r>
            <a:endParaRPr lang="en-US" altLang="ko-KR" sz="1000" b="1" kern="0" spc="-69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269247"/>
              </p:ext>
            </p:extLst>
          </p:nvPr>
        </p:nvGraphicFramePr>
        <p:xfrm>
          <a:off x="1041658" y="4962916"/>
          <a:ext cx="5483686" cy="710164"/>
        </p:xfrm>
        <a:graphic>
          <a:graphicData uri="http://schemas.openxmlformats.org/drawingml/2006/table">
            <a:tbl>
              <a:tblPr firstRow="1" firstCol="1" bandRow="1"/>
              <a:tblGrid>
                <a:gridCol w="1222863">
                  <a:extLst>
                    <a:ext uri="{9D8B030D-6E8A-4147-A177-3AD203B41FA5}">
                      <a16:colId xmlns:a16="http://schemas.microsoft.com/office/drawing/2014/main" val="3350832126"/>
                    </a:ext>
                  </a:extLst>
                </a:gridCol>
                <a:gridCol w="1695061">
                  <a:extLst>
                    <a:ext uri="{9D8B030D-6E8A-4147-A177-3AD203B41FA5}">
                      <a16:colId xmlns:a16="http://schemas.microsoft.com/office/drawing/2014/main" val="8901645"/>
                    </a:ext>
                  </a:extLst>
                </a:gridCol>
                <a:gridCol w="1609890">
                  <a:extLst>
                    <a:ext uri="{9D8B030D-6E8A-4147-A177-3AD203B41FA5}">
                      <a16:colId xmlns:a16="http://schemas.microsoft.com/office/drawing/2014/main" val="3099636083"/>
                    </a:ext>
                  </a:extLst>
                </a:gridCol>
                <a:gridCol w="955872">
                  <a:extLst>
                    <a:ext uri="{9D8B030D-6E8A-4147-A177-3AD203B41FA5}">
                      <a16:colId xmlns:a16="http://schemas.microsoft.com/office/drawing/2014/main" val="62889417"/>
                    </a:ext>
                  </a:extLst>
                </a:gridCol>
              </a:tblGrid>
              <a:tr h="355082"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구 분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기업지원금이 있는 경우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기업지원금이 없는 경우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비  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544350"/>
                  </a:ext>
                </a:extLst>
              </a:tr>
              <a:tr h="355082"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 err="1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인턴지원금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80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만원 이내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100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만원 이내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12309" marB="123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1559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7479"/>
              </p:ext>
            </p:extLst>
          </p:nvPr>
        </p:nvGraphicFramePr>
        <p:xfrm>
          <a:off x="1042255" y="6051146"/>
          <a:ext cx="5471414" cy="1926190"/>
        </p:xfrm>
        <a:graphic>
          <a:graphicData uri="http://schemas.openxmlformats.org/drawingml/2006/table">
            <a:tbl>
              <a:tblPr firstRow="1" firstCol="1" bandRow="1"/>
              <a:tblGrid>
                <a:gridCol w="1450641">
                  <a:extLst>
                    <a:ext uri="{9D8B030D-6E8A-4147-A177-3AD203B41FA5}">
                      <a16:colId xmlns:a16="http://schemas.microsoft.com/office/drawing/2014/main" val="51283668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032989474"/>
                    </a:ext>
                  </a:extLst>
                </a:gridCol>
                <a:gridCol w="2796637">
                  <a:extLst>
                    <a:ext uri="{9D8B030D-6E8A-4147-A177-3AD203B41FA5}">
                      <a16:colId xmlns:a16="http://schemas.microsoft.com/office/drawing/2014/main" val="3383504438"/>
                    </a:ext>
                  </a:extLst>
                </a:gridCol>
              </a:tblGrid>
              <a:tr h="277795"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일</a:t>
                      </a:r>
                      <a:r>
                        <a:rPr lang="en-US" sz="10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정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주 요 내 용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비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   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07759"/>
                  </a:ext>
                </a:extLst>
              </a:tr>
              <a:tr h="324286"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 </a:t>
                      </a:r>
                      <a:r>
                        <a:rPr lang="en-US" sz="1000" b="1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en-US" sz="10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30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일</a:t>
                      </a:r>
                      <a:endParaRPr lang="ko-KR" sz="1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희망자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신청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접수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다빈치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SW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교육원 홈페이지에 인턴십 참여 신청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4923" marR="249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973977"/>
                  </a:ext>
                </a:extLst>
              </a:tr>
              <a:tr h="385496"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 7</a:t>
                      </a:r>
                      <a:r>
                        <a:rPr lang="ko-KR" altLang="en-US" sz="1000" b="1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altLang="ko-KR" sz="1000" b="1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일</a:t>
                      </a:r>
                      <a:endParaRPr lang="ko-KR" sz="1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학생</a:t>
                      </a:r>
                      <a:r>
                        <a:rPr lang="en-US" alt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</a:t>
                      </a:r>
                      <a:r>
                        <a:rPr lang="en-US" sz="1000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기업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매칭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서</a:t>
                      </a:r>
                      <a:r>
                        <a:rPr 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류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및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면접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심사</a:t>
                      </a:r>
                      <a:r>
                        <a:rPr lang="en-US" sz="1000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기업별</a:t>
                      </a:r>
                      <a:r>
                        <a:rPr lang="en-US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en-US" sz="1000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7/10</a:t>
                      </a:r>
                      <a:r>
                        <a:rPr lang="ko-KR" sz="1000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일</a:t>
                      </a:r>
                      <a:r>
                        <a:rPr lang="ko-KR" sz="1000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이후에도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기업과의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매칭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수시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진행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4923" marR="24923" marT="24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591625"/>
                  </a:ext>
                </a:extLst>
              </a:tr>
              <a:tr h="385496"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 7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일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하계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~9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일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ko-KR" altLang="en-US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학기</a:t>
                      </a:r>
                      <a:r>
                        <a:rPr lang="en-US" altLang="ko-KR" sz="1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현장실습 </a:t>
                      </a:r>
                      <a:r>
                        <a:rPr lang="ko-KR" altLang="en-US" sz="1000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참여신청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자 협약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98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창의실습지원센타에서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기업회원 가입 및 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자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학생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학교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협약 체결 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4923" marR="24923" marT="24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012193"/>
                  </a:ext>
                </a:extLst>
              </a:tr>
              <a:tr h="312341"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6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29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일 </a:t>
                      </a:r>
                      <a:r>
                        <a:rPr lang="en-US" sz="1000" b="1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 </a:t>
                      </a:r>
                      <a:r>
                        <a:rPr lang="en-US" sz="1000" b="1" kern="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월</a:t>
                      </a:r>
                      <a:r>
                        <a:rPr lang="en-US" sz="10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31</a:t>
                      </a:r>
                      <a:r>
                        <a:rPr 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일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/</a:t>
                      </a:r>
                    </a:p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ko-KR" alt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o-KR" alt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일 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~12</a:t>
                      </a:r>
                      <a:r>
                        <a:rPr lang="ko-KR" alt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altLang="ko-KR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ko-KR" altLang="en-US" sz="1000" b="1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일</a:t>
                      </a:r>
                      <a:endParaRPr lang="ko-KR" sz="1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인턴</a:t>
                      </a:r>
                      <a:r>
                        <a:rPr lang="en-US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파견</a:t>
                      </a:r>
                      <a:r>
                        <a:rPr lang="en-US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및</a:t>
                      </a:r>
                      <a:r>
                        <a:rPr lang="en-US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근무</a:t>
                      </a: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기업별로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인턴</a:t>
                      </a:r>
                      <a:r>
                        <a:rPr lang="ko-KR" altLang="en-US" sz="1000" kern="0" spc="-25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십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진행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4923" marR="249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48585"/>
                  </a:ext>
                </a:extLst>
              </a:tr>
              <a:tr h="240776"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실습</a:t>
                      </a:r>
                      <a:r>
                        <a:rPr lang="en-US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종료</a:t>
                      </a:r>
                      <a:r>
                        <a:rPr lang="en-US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후</a:t>
                      </a:r>
                      <a:r>
                        <a:rPr lang="en-US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900" b="1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o-KR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주</a:t>
                      </a:r>
                      <a:r>
                        <a:rPr lang="en-US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900" b="1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이내</a:t>
                      </a:r>
                      <a:endParaRPr lang="ko-KR" sz="9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실습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보고서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제출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841" marR="44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4140" indent="-10414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결과보고서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 </a:t>
                      </a:r>
                      <a:r>
                        <a:rPr lang="ko-KR" sz="1000" kern="0" spc="-25" dirty="0" err="1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학점신청서</a:t>
                      </a:r>
                      <a:r>
                        <a:rPr lang="en-US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 </a:t>
                      </a:r>
                      <a:r>
                        <a:rPr lang="en-US" sz="1000" kern="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 </a:t>
                      </a:r>
                      <a:r>
                        <a:rPr lang="ko-KR" sz="1000" kern="0" spc="-25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수료증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4923" marR="249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599982"/>
                  </a:ext>
                </a:extLst>
              </a:tr>
            </a:tbl>
          </a:graphicData>
        </a:graphic>
      </p:graphicFrame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303459" y="8333497"/>
            <a:ext cx="548369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문의사항</a:t>
            </a:r>
            <a:endParaRPr kumimoji="1" lang="en-US" altLang="ko-KR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 bwMode="auto">
          <a:xfrm>
            <a:off x="247126" y="8121352"/>
            <a:ext cx="6407542" cy="0"/>
          </a:xfrm>
          <a:prstGeom prst="line">
            <a:avLst/>
          </a:prstGeom>
          <a:solidFill>
            <a:srgbClr val="B4B4B4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43301" y="6082187"/>
            <a:ext cx="548369" cy="186302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추진일정</a:t>
            </a:r>
            <a:endParaRPr kumimoji="1" lang="en-US" altLang="ko-KR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>
            <a:off x="303459" y="5817096"/>
            <a:ext cx="6407542" cy="0"/>
          </a:xfrm>
          <a:prstGeom prst="line">
            <a:avLst/>
          </a:prstGeom>
          <a:solidFill>
            <a:srgbClr val="B4B4B4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직사각형 25"/>
          <p:cNvSpPr/>
          <p:nvPr/>
        </p:nvSpPr>
        <p:spPr>
          <a:xfrm>
            <a:off x="1088115" y="8297887"/>
            <a:ext cx="5408909" cy="615553"/>
          </a:xfrm>
          <a:prstGeom prst="rect">
            <a:avLst/>
          </a:prstGeom>
        </p:spPr>
        <p:txBody>
          <a:bodyPr wrap="square" lIns="24923" tIns="0" rIns="24923" bIns="0">
            <a:spAutoFit/>
          </a:bodyPr>
          <a:lstStyle/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이유진 선생님    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3"/>
              </a:rPr>
              <a:t>asy2017@cau.ac.kr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   02-820-6735</a:t>
            </a:r>
          </a:p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ko-KR" altLang="ko-KR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방영세</a:t>
            </a:r>
            <a:r>
              <a:rPr lang="ko-KR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특임교수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4"/>
              </a:rPr>
              <a:t>bang0823@cau.ac.kr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02-820-6958 </a:t>
            </a:r>
          </a:p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창의실습지원센터 문의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지현주 선생님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02-820-6840 </a:t>
            </a:r>
          </a:p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ko-KR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다빈치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교육원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 :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5"/>
              </a:rPr>
              <a:t>causwsan@gmail.com</a:t>
            </a:r>
            <a:endParaRPr lang="ko-KR" altLang="ko-KR" sz="1000" b="1" kern="0" spc="-69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5189" y="2864768"/>
            <a:ext cx="828147" cy="8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5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>
            <a:spLocks noGrp="1"/>
          </p:cNvSpPr>
          <p:nvPr>
            <p:ph type="title" idx="4294967295"/>
          </p:nvPr>
        </p:nvSpPr>
        <p:spPr>
          <a:xfrm>
            <a:off x="116632" y="1489817"/>
            <a:ext cx="5040560" cy="363228"/>
          </a:xfrm>
          <a:prstGeom prst="rect">
            <a:avLst/>
          </a:prstGeom>
        </p:spPr>
        <p:txBody>
          <a:bodyPr/>
          <a:lstStyle/>
          <a:p>
            <a:r>
              <a:rPr lang="en-US" altLang="ko-KR" sz="1385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246" dirty="0">
                <a:latin typeface="맑은 고딕" pitchFamily="50" charset="-127"/>
                <a:ea typeface="맑은 고딕" pitchFamily="50" charset="-127"/>
              </a:rPr>
              <a:t>중심대학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년 여름방학 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en-US" altLang="ko-KR" sz="1385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ko-KR" altLang="en-US" sz="1385" dirty="0" err="1" smtClean="0">
                <a:latin typeface="맑은 고딕" pitchFamily="50" charset="-127"/>
                <a:ea typeface="맑은 고딕" pitchFamily="50" charset="-127"/>
              </a:rPr>
              <a:t>인턴모집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안내</a:t>
            </a:r>
            <a:endParaRPr lang="ko-KR" altLang="en-US" sz="969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34933" y="3703596"/>
            <a:ext cx="5077099" cy="2185508"/>
          </a:xfrm>
          <a:prstGeom prst="rect">
            <a:avLst/>
          </a:prstGeom>
        </p:spPr>
        <p:txBody>
          <a:bodyPr wrap="square" lIns="24923" tIns="24923" rIns="24923" bIns="24923">
            <a:noAutofit/>
          </a:bodyPr>
          <a:lstStyle/>
          <a:p>
            <a:pPr marL="24922" indent="-49844" latinLnBrk="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다빈치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교육원 홈페이지 공지사항에 게시 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/SW</a:t>
            </a:r>
            <a:r>
              <a:rPr lang="ko-KR" altLang="en-US" sz="1246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교육지원팀</a:t>
            </a:r>
            <a:endParaRPr lang="en-US" altLang="ko-KR" sz="1246" b="1" kern="0" spc="-69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4922" indent="-49844" latinLnBrk="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창의실습지원센터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(http://placement.cau.ac.kr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 기업회원 가입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4922" indent="-49844" latinLnBrk="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창의실습지원센터에 모집공고 게시 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46" b="1" kern="0" spc="-69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4922" indent="-49844" latinLnBrk="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협약 체결 </a:t>
            </a:r>
            <a:endParaRPr lang="en-US" altLang="ko-KR" sz="1246" b="1" kern="0" spc="-69" dirty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4922" indent="-49844" latinLnBrk="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결과보고서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46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학점신청서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수료증 제출 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학점인정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1246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231808" y="2301518"/>
            <a:ext cx="6281313" cy="7719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lvl="0" latinLnBrk="0">
              <a:lnSpc>
                <a:spcPct val="150000"/>
              </a:lnSpc>
              <a:defRPr/>
            </a:pPr>
            <a:r>
              <a:rPr kumimoji="1" lang="en-US" altLang="ko-KR" sz="9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 </a:t>
            </a:r>
            <a:r>
              <a:rPr lang="ko-KR" altLang="en-US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246" b="1" kern="0" spc="-69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246" b="1" kern="0" spc="-69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46" b="1" kern="0" spc="-69" dirty="0" err="1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취업연계형</a:t>
            </a:r>
            <a:r>
              <a:rPr lang="en-US" altLang="ko-KR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 인턴에</a:t>
            </a:r>
            <a:r>
              <a:rPr lang="en-US" altLang="ko-KR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합격한 경우에도 </a:t>
            </a:r>
            <a:r>
              <a:rPr lang="ko-KR" altLang="en-US" sz="1246" b="1" kern="0" spc="-69" dirty="0" err="1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인턴지원금</a:t>
            </a:r>
            <a:r>
              <a:rPr lang="ko-KR" altLang="en-US" sz="1246" b="1" kern="0" spc="-69" dirty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 지원 가능</a:t>
            </a:r>
            <a:endParaRPr lang="en-US" altLang="ko-KR" sz="1246" b="1" kern="0" spc="-69" dirty="0">
              <a:solidFill>
                <a:srgbClr val="000000">
                  <a:lumMod val="95000"/>
                  <a:lumOff val="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38196" y="3584480"/>
            <a:ext cx="821195" cy="224259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108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인턴십 </a:t>
            </a:r>
            <a:endParaRPr kumimoji="1" lang="en-US" altLang="ko-KR" sz="1108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108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 </a:t>
            </a:r>
            <a:r>
              <a:rPr kumimoji="1" lang="ko-KR" altLang="en-US" sz="1108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방법</a:t>
            </a:r>
            <a:endParaRPr kumimoji="1" lang="en-US" altLang="ko-KR" sz="1108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44397" y="6548255"/>
            <a:ext cx="814993" cy="7090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 anchor="ctr"/>
          <a:lstStyle/>
          <a:p>
            <a:pPr algn="ctr" latinLnBrk="0">
              <a:spcBef>
                <a:spcPct val="55000"/>
              </a:spcBef>
              <a:buClr>
                <a:srgbClr val="001B64"/>
              </a:buClr>
              <a:tabLst>
                <a:tab pos="0" algn="l"/>
              </a:tabLst>
              <a:defRPr/>
            </a:pPr>
            <a:r>
              <a:rPr kumimoji="1" lang="ko-KR" altLang="en-US" sz="1108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문의사항</a:t>
            </a:r>
            <a:endParaRPr kumimoji="1" lang="en-US" altLang="ko-KR" sz="1108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>
            <a:off x="215580" y="6301207"/>
            <a:ext cx="6407542" cy="0"/>
          </a:xfrm>
          <a:prstGeom prst="line">
            <a:avLst/>
          </a:prstGeom>
          <a:solidFill>
            <a:srgbClr val="B4B4B4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1468991" y="6548254"/>
            <a:ext cx="3455560" cy="709002"/>
          </a:xfrm>
          <a:prstGeom prst="rect">
            <a:avLst/>
          </a:prstGeom>
        </p:spPr>
        <p:txBody>
          <a:bodyPr wrap="square" lIns="24923" tIns="0" rIns="24923" bIns="0" anchor="ctr" anchorCtr="0">
            <a:noAutofit/>
          </a:bodyPr>
          <a:lstStyle/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이유진 선생님    </a:t>
            </a: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3"/>
              </a:rPr>
              <a:t>asy2017@cau.ac.kr</a:t>
            </a: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    02-820-6735</a:t>
            </a:r>
          </a:p>
          <a:p>
            <a:pPr marL="24922" indent="-49844" latinLnBrk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969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방영세</a:t>
            </a:r>
            <a:r>
              <a:rPr lang="ko-KR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특임교수</a:t>
            </a: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4"/>
              </a:rPr>
              <a:t>bang0823@cau.ac.kr</a:t>
            </a:r>
            <a:r>
              <a:rPr lang="en-US" altLang="ko-KR" sz="969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02-820-6958</a:t>
            </a:r>
          </a:p>
        </p:txBody>
      </p:sp>
    </p:spTree>
    <p:extLst>
      <p:ext uri="{BB962C8B-B14F-4D97-AF65-F5344CB8AC3E}">
        <p14:creationId xmlns:p14="http://schemas.microsoft.com/office/powerpoint/2010/main" val="15596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>
            <a:spLocks noGrp="1"/>
          </p:cNvSpPr>
          <p:nvPr>
            <p:ph type="title" idx="4294967295"/>
          </p:nvPr>
        </p:nvSpPr>
        <p:spPr>
          <a:xfrm>
            <a:off x="205845" y="1184291"/>
            <a:ext cx="5311387" cy="272268"/>
          </a:xfrm>
          <a:prstGeom prst="rect">
            <a:avLst/>
          </a:prstGeom>
        </p:spPr>
        <p:txBody>
          <a:bodyPr/>
          <a:lstStyle/>
          <a:p>
            <a:r>
              <a:rPr lang="en-US" altLang="ko-KR" sz="1385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246" dirty="0">
                <a:latin typeface="맑은 고딕" pitchFamily="50" charset="-127"/>
                <a:ea typeface="맑은 고딕" pitchFamily="50" charset="-127"/>
              </a:rPr>
              <a:t>중심대학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여름방학 및 </a:t>
            </a:r>
            <a:r>
              <a:rPr lang="en-US" altLang="ko-KR" sz="1385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ko-KR" altLang="en-US" sz="1385" dirty="0" err="1">
                <a:latin typeface="맑은 고딕" pitchFamily="50" charset="-127"/>
                <a:ea typeface="맑은 고딕" pitchFamily="50" charset="-127"/>
              </a:rPr>
              <a:t>인턴모집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안내</a:t>
            </a:r>
            <a:endParaRPr lang="ko-KR" altLang="en-US" sz="969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93831"/>
              </p:ext>
            </p:extLst>
          </p:nvPr>
        </p:nvGraphicFramePr>
        <p:xfrm>
          <a:off x="299283" y="1611319"/>
          <a:ext cx="6381017" cy="7031332"/>
        </p:xfrm>
        <a:graphic>
          <a:graphicData uri="http://schemas.openxmlformats.org/drawingml/2006/table">
            <a:tbl>
              <a:tblPr/>
              <a:tblGrid>
                <a:gridCol w="1296145">
                  <a:extLst>
                    <a:ext uri="{9D8B030D-6E8A-4147-A177-3AD203B41FA5}">
                      <a16:colId xmlns:a16="http://schemas.microsoft.com/office/drawing/2014/main" val="374634483"/>
                    </a:ext>
                  </a:extLst>
                </a:gridCol>
                <a:gridCol w="2143623">
                  <a:extLst>
                    <a:ext uri="{9D8B030D-6E8A-4147-A177-3AD203B41FA5}">
                      <a16:colId xmlns:a16="http://schemas.microsoft.com/office/drawing/2014/main" val="709355370"/>
                    </a:ext>
                  </a:extLst>
                </a:gridCol>
                <a:gridCol w="797228">
                  <a:extLst>
                    <a:ext uri="{9D8B030D-6E8A-4147-A177-3AD203B41FA5}">
                      <a16:colId xmlns:a16="http://schemas.microsoft.com/office/drawing/2014/main" val="3780653669"/>
                    </a:ext>
                  </a:extLst>
                </a:gridCol>
                <a:gridCol w="498916">
                  <a:extLst>
                    <a:ext uri="{9D8B030D-6E8A-4147-A177-3AD203B41FA5}">
                      <a16:colId xmlns:a16="http://schemas.microsoft.com/office/drawing/2014/main" val="3404974388"/>
                    </a:ext>
                  </a:extLst>
                </a:gridCol>
                <a:gridCol w="1645105">
                  <a:extLst>
                    <a:ext uri="{9D8B030D-6E8A-4147-A177-3AD203B41FA5}">
                      <a16:colId xmlns:a16="http://schemas.microsoft.com/office/drawing/2014/main" val="3275316225"/>
                    </a:ext>
                  </a:extLst>
                </a:gridCol>
              </a:tblGrid>
              <a:tr h="36998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기업명</a:t>
                      </a:r>
                      <a:endParaRPr lang="ko-KR" sz="10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1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주요내용 및 특징</a:t>
                      </a:r>
                      <a:endParaRPr lang="ko-KR" sz="1000" b="1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50" spc="-20" dirty="0" err="1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</a:t>
                      </a:r>
                      <a:r>
                        <a:rPr lang="ko-KR" altLang="en-US" sz="800" b="1" kern="50" spc="-20" dirty="0" err="1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지원금</a:t>
                      </a:r>
                      <a:endParaRPr lang="ko-KR" sz="8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kern="50" spc="-2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모집</a:t>
                      </a:r>
                      <a:r>
                        <a:rPr lang="ko-KR" sz="800" b="1" kern="50" spc="-2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인원</a:t>
                      </a:r>
                      <a:endParaRPr lang="ko-KR" sz="8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비</a:t>
                      </a:r>
                      <a:r>
                        <a:rPr lang="en-US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고</a:t>
                      </a:r>
                      <a:endParaRPr lang="ko-KR" sz="10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778297"/>
                  </a:ext>
                </a:extLst>
              </a:tr>
              <a:tr h="37938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마켓디자이너스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온디맨드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러닝 및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하우징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플랫폼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서비스 제공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강남구 삼성동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39227"/>
                  </a:ext>
                </a:extLst>
              </a:tr>
              <a:tr h="54820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볼드코퍼레이션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접속로그를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분석하여 타겟마케팅을 지원해주는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스타트업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회사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중식제공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ko-KR" sz="1000" b="0" kern="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마포구 </a:t>
                      </a: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토정로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80042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0" kern="50" spc="-2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선도소프트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지리정보시스템 등의 개발 공급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o-KR" sz="1000" b="0" kern="5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금천구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가산디지털단지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405283"/>
                  </a:ext>
                </a:extLst>
              </a:tr>
              <a:tr h="35817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마인즈앤컴퍼니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딥러닝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기반 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OCR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솔루션 개발 등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중식제공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강남구 양재동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061655"/>
                  </a:ext>
                </a:extLst>
              </a:tr>
              <a:tr h="36206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시큐레이어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인공지능을 활용한 보안 전문기업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재택근무 또는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성동구 성수동 본사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990972"/>
                  </a:ext>
                </a:extLst>
              </a:tr>
              <a:tr h="517965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애니로직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인공지능을 이용한 개발 자동화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솔루션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 ~ </a:t>
                      </a: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금천구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가산 디지털단지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410447"/>
                  </a:ext>
                </a:extLst>
              </a:tr>
              <a:tr h="50005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㈜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엘아이티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코퍼레이션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웹서비스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전자상거래 유입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고객데이터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분석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구로구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가마산로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1638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유니온커뮤니티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바이오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지문 등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인식 솔루션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전문회사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송파구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977009"/>
                  </a:ext>
                </a:extLst>
              </a:tr>
              <a:tr h="71635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이스트소프트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SW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전문기업 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백신프로그램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알약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등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100~140</a:t>
                      </a:r>
                      <a:r>
                        <a:rPr lang="ko-KR" altLang="en-US" sz="9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en-US" altLang="ko-KR" sz="9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8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장학금으로지급</a:t>
                      </a:r>
                      <a:r>
                        <a:rPr lang="en-US" altLang="ko-KR" sz="8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8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서초구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반포대로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5189"/>
                  </a:ext>
                </a:extLst>
              </a:tr>
              <a:tr h="35817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제이니스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Software Quality Assurance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성동구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IT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숲밸리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426939"/>
                  </a:ext>
                </a:extLst>
              </a:tr>
              <a:tr h="35817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0" kern="50" spc="-2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팀오투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렌트카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예약 플랫폼 제공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ko-KR" sz="1000" b="0" kern="5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ko-KR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강남구 논현동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9088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한국과학기술정보연구원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기술사업화 데이터 구축 및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분석보고서 편집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동대문구 회기동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195700"/>
                  </a:ext>
                </a:extLst>
              </a:tr>
              <a:tr h="36217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한국전자통신연구원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딥러닝을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활용한 이미지 및 모션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대전광역시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72508"/>
                  </a:ext>
                </a:extLst>
              </a:tr>
              <a:tr h="35817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히어로네이션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영상처리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컴퓨터비젼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및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딥러닝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강동구 성내동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26496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05845" y="8756521"/>
            <a:ext cx="4087251" cy="153888"/>
          </a:xfrm>
          <a:prstGeom prst="rect">
            <a:avLst/>
          </a:prstGeom>
        </p:spPr>
        <p:txBody>
          <a:bodyPr wrap="square" lIns="24923" tIns="0" rIns="24923" bIns="0">
            <a:spAutoFit/>
          </a:bodyPr>
          <a:lstStyle/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문의사항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ko-KR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방영세</a:t>
            </a:r>
            <a:r>
              <a:rPr lang="ko-KR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특임교수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3"/>
              </a:rPr>
              <a:t>bang0823@cau.ac.kr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02-820-6958) </a:t>
            </a:r>
          </a:p>
        </p:txBody>
      </p:sp>
    </p:spTree>
    <p:extLst>
      <p:ext uri="{BB962C8B-B14F-4D97-AF65-F5344CB8AC3E}">
        <p14:creationId xmlns:p14="http://schemas.microsoft.com/office/powerpoint/2010/main" val="4675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>
            <a:spLocks noGrp="1"/>
          </p:cNvSpPr>
          <p:nvPr>
            <p:ph type="title" idx="4294967295"/>
          </p:nvPr>
        </p:nvSpPr>
        <p:spPr>
          <a:xfrm>
            <a:off x="205845" y="1184291"/>
            <a:ext cx="5311387" cy="272268"/>
          </a:xfrm>
          <a:prstGeom prst="rect">
            <a:avLst/>
          </a:prstGeom>
        </p:spPr>
        <p:txBody>
          <a:bodyPr/>
          <a:lstStyle/>
          <a:p>
            <a:r>
              <a:rPr lang="en-US" altLang="ko-KR" sz="1385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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SW</a:t>
            </a:r>
            <a:r>
              <a:rPr lang="ko-KR" altLang="en-US" sz="1246" dirty="0">
                <a:latin typeface="맑은 고딕" pitchFamily="50" charset="-127"/>
                <a:ea typeface="맑은 고딕" pitchFamily="50" charset="-127"/>
              </a:rPr>
              <a:t>중심대학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85" dirty="0"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여름방학 및 </a:t>
            </a:r>
            <a:r>
              <a:rPr lang="en-US" altLang="ko-KR" sz="1385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385" dirty="0" smtClean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ko-KR" altLang="en-US" sz="1385" dirty="0" err="1">
                <a:latin typeface="맑은 고딕" pitchFamily="50" charset="-127"/>
                <a:ea typeface="맑은 고딕" pitchFamily="50" charset="-127"/>
              </a:rPr>
              <a:t>인턴모집</a:t>
            </a:r>
            <a:r>
              <a:rPr lang="ko-KR" altLang="en-US" sz="1385" dirty="0">
                <a:latin typeface="맑은 고딕" pitchFamily="50" charset="-127"/>
                <a:ea typeface="맑은 고딕" pitchFamily="50" charset="-127"/>
              </a:rPr>
              <a:t> 안내</a:t>
            </a:r>
            <a:endParaRPr lang="ko-KR" altLang="en-US" sz="969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169432"/>
              </p:ext>
            </p:extLst>
          </p:nvPr>
        </p:nvGraphicFramePr>
        <p:xfrm>
          <a:off x="299283" y="1611319"/>
          <a:ext cx="6381017" cy="6029346"/>
        </p:xfrm>
        <a:graphic>
          <a:graphicData uri="http://schemas.openxmlformats.org/drawingml/2006/table">
            <a:tbl>
              <a:tblPr/>
              <a:tblGrid>
                <a:gridCol w="1296145">
                  <a:extLst>
                    <a:ext uri="{9D8B030D-6E8A-4147-A177-3AD203B41FA5}">
                      <a16:colId xmlns:a16="http://schemas.microsoft.com/office/drawing/2014/main" val="374634483"/>
                    </a:ext>
                  </a:extLst>
                </a:gridCol>
                <a:gridCol w="2143623">
                  <a:extLst>
                    <a:ext uri="{9D8B030D-6E8A-4147-A177-3AD203B41FA5}">
                      <a16:colId xmlns:a16="http://schemas.microsoft.com/office/drawing/2014/main" val="709355370"/>
                    </a:ext>
                  </a:extLst>
                </a:gridCol>
                <a:gridCol w="797228">
                  <a:extLst>
                    <a:ext uri="{9D8B030D-6E8A-4147-A177-3AD203B41FA5}">
                      <a16:colId xmlns:a16="http://schemas.microsoft.com/office/drawing/2014/main" val="3780653669"/>
                    </a:ext>
                  </a:extLst>
                </a:gridCol>
                <a:gridCol w="498916">
                  <a:extLst>
                    <a:ext uri="{9D8B030D-6E8A-4147-A177-3AD203B41FA5}">
                      <a16:colId xmlns:a16="http://schemas.microsoft.com/office/drawing/2014/main" val="3404974388"/>
                    </a:ext>
                  </a:extLst>
                </a:gridCol>
                <a:gridCol w="1645105">
                  <a:extLst>
                    <a:ext uri="{9D8B030D-6E8A-4147-A177-3AD203B41FA5}">
                      <a16:colId xmlns:a16="http://schemas.microsoft.com/office/drawing/2014/main" val="3275316225"/>
                    </a:ext>
                  </a:extLst>
                </a:gridCol>
              </a:tblGrid>
              <a:tr h="367041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기업명</a:t>
                      </a:r>
                      <a:endParaRPr lang="ko-KR" sz="10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1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주요내용 및 특징</a:t>
                      </a:r>
                      <a:endParaRPr lang="ko-KR" sz="1000" b="1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50" spc="-20" dirty="0" err="1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</a:t>
                      </a:r>
                      <a:r>
                        <a:rPr lang="ko-KR" altLang="en-US" sz="800" b="1" kern="50" spc="-20" dirty="0" err="1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지원금</a:t>
                      </a:r>
                      <a:endParaRPr lang="ko-KR" sz="8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kern="50" spc="-2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모집</a:t>
                      </a:r>
                      <a:r>
                        <a:rPr lang="ko-KR" sz="800" b="1" kern="50" spc="-20" dirty="0" smtClean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인원</a:t>
                      </a:r>
                      <a:endParaRPr lang="ko-KR" sz="8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비</a:t>
                      </a:r>
                      <a:r>
                        <a:rPr lang="en-US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000" b="1" kern="50" spc="-20" dirty="0">
                          <a:solidFill>
                            <a:srgbClr val="444444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고</a:t>
                      </a:r>
                      <a:endParaRPr lang="ko-KR" sz="100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778297"/>
                  </a:ext>
                </a:extLst>
              </a:tr>
              <a:tr h="47875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웍스모바일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기업용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메신져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등 업무용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협업도구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개발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경기도 성남시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39227"/>
                  </a:ext>
                </a:extLst>
              </a:tr>
              <a:tr h="54383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유진투자증권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증권 매매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프로그램 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270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sz="1000" b="0" kern="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영등포구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800426"/>
                  </a:ext>
                </a:extLst>
              </a:tr>
              <a:tr h="50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브로즈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증강현실을 활용한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관광앱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중구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405283"/>
                  </a:ext>
                </a:extLst>
              </a:tr>
              <a:tr h="35532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안랩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보안 솔루션 개발 및 지원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180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경기도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성남구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061655"/>
                  </a:ext>
                </a:extLst>
              </a:tr>
              <a:tr h="359181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선도소프트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공간 빅데이터 플랫폼 및 앱 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금천구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990972"/>
                  </a:ext>
                </a:extLst>
              </a:tr>
              <a:tr h="51383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네오위즈플레이스튜디오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온라인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모바일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게입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소프트웨어 개발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en-US" sz="1000" b="0" kern="50" spc="-2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경기도 성남시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410447"/>
                  </a:ext>
                </a:extLst>
              </a:tr>
              <a:tr h="49606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퍼즐원스튜디오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교육용 소프트웨어 개발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성남시 분당구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163807"/>
                  </a:ext>
                </a:extLst>
              </a:tr>
              <a:tr h="50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페스타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이벤트 및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액티비티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등록 플랫폼 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강남구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977009"/>
                  </a:ext>
                </a:extLst>
              </a:tr>
              <a:tr h="71813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화이트스캔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빅데이터 분석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플랫폼 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ko-KR" altLang="en-US" sz="9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en-US" altLang="ko-KR" sz="9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마포구</a:t>
                      </a:r>
                      <a:endParaRPr lang="en-US" altLang="ko-KR" sz="1000" b="0" kern="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5189"/>
                  </a:ext>
                </a:extLst>
              </a:tr>
              <a:tr h="35532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롯데정보통신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개체명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기반 </a:t>
                      </a: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OCR</a:t>
                      </a:r>
                      <a:r>
                        <a:rPr lang="en-US" altLang="ko-KR" sz="1000" b="0" kern="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000" b="0" kern="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솔루션 개발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금천구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426939"/>
                  </a:ext>
                </a:extLst>
              </a:tr>
              <a:tr h="35532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spc="-2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더클랩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머신러닝을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활용한 </a:t>
                      </a:r>
                      <a:r>
                        <a:rPr lang="ko-KR" altLang="en-US" sz="1000" b="0" kern="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영업정보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자산화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</a:t>
                      </a:r>
                      <a:r>
                        <a:rPr lang="ko-KR" altLang="en-US" sz="1000" b="0" kern="50" spc="-2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강남구 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9088"/>
                  </a:ext>
                </a:extLst>
              </a:tr>
              <a:tr h="35928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로앤굿주식회사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법률상담 및 답변 등 변호사 플랫폼 구축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서울시 강남구</a:t>
                      </a:r>
                      <a:endParaRPr lang="ko-KR" sz="1000" b="0" kern="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044" marR="3304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72508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05845" y="8652150"/>
            <a:ext cx="4087251" cy="153888"/>
          </a:xfrm>
          <a:prstGeom prst="rect">
            <a:avLst/>
          </a:prstGeom>
        </p:spPr>
        <p:txBody>
          <a:bodyPr wrap="square" lIns="24923" tIns="0" rIns="24923" bIns="0">
            <a:spAutoFit/>
          </a:bodyPr>
          <a:lstStyle/>
          <a:p>
            <a:pPr marL="24922" indent="-49844" latinLnBrk="0">
              <a:buFont typeface="Arial" pitchFamily="34" charset="0"/>
              <a:buChar char="•"/>
              <a:defRPr/>
            </a:pP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문의사항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ko-KR" sz="1000" b="1" kern="0" spc="-6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방영세</a:t>
            </a:r>
            <a:r>
              <a:rPr lang="ko-KR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특임교수 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hlinkClick r:id="rId3"/>
              </a:rPr>
              <a:t>bang0823@cau.ac.kr</a:t>
            </a:r>
            <a:r>
              <a:rPr lang="en-US" altLang="ko-KR" sz="1000" b="1" kern="0" spc="-69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02-820-6958) </a:t>
            </a:r>
          </a:p>
        </p:txBody>
      </p:sp>
    </p:spTree>
    <p:extLst>
      <p:ext uri="{BB962C8B-B14F-4D97-AF65-F5344CB8AC3E}">
        <p14:creationId xmlns:p14="http://schemas.microsoft.com/office/powerpoint/2010/main" val="36316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테마">
  <a:themeElements>
    <a:clrScheme name="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테마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t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태명조" pitchFamily="18" charset="-127"/>
            <a:ea typeface="HY태명조" pitchFamily="18" charset="-127"/>
          </a:defRPr>
        </a:defPPr>
      </a:lstStyle>
    </a:spDef>
    <a:lnDef>
      <a:spPr>
        <a:noFill/>
        <a:ln w="9525" cap="flat" cmpd="sng" algn="ctr">
          <a:solidFill>
            <a:srgbClr val="000000"/>
          </a:solidFill>
          <a:prstDash val="solid"/>
        </a:ln>
        <a:effectLst/>
      </a:spPr>
      <a:bodyPr/>
      <a:lstStyle/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44512</TotalTime>
  <Words>718</Words>
  <Application>Microsoft Office PowerPoint</Application>
  <PresentationFormat>A4 용지(210x297mm)</PresentationFormat>
  <Paragraphs>211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HY태명조</vt:lpstr>
      <vt:lpstr>굴림</vt:lpstr>
      <vt:lpstr>맑은 고딕</vt:lpstr>
      <vt:lpstr>Arial</vt:lpstr>
      <vt:lpstr>Times New Roman</vt:lpstr>
      <vt:lpstr>Wingdings</vt:lpstr>
      <vt:lpstr>4_Office 테마</vt:lpstr>
      <vt:lpstr> SW중심대학 2020년 여름방학 인턴모집 안내</vt:lpstr>
      <vt:lpstr> SW중심대학 2020년 여름방학 및 2학기 인턴모집 안내</vt:lpstr>
      <vt:lpstr> SW중심대학 2020년 여름방학 및 2학기 인턴모집 안내</vt:lpstr>
      <vt:lpstr> SW중심대학 2020년 여름방학 및 2학기 인턴모집 안내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IBK</dc:creator>
  <cp:lastModifiedBy>Windows 사용자</cp:lastModifiedBy>
  <cp:revision>4274</cp:revision>
  <cp:lastPrinted>2019-05-23T06:41:08Z</cp:lastPrinted>
  <dcterms:created xsi:type="dcterms:W3CDTF">2012-07-05T06:45:34Z</dcterms:created>
  <dcterms:modified xsi:type="dcterms:W3CDTF">2020-11-27T07:00:33Z</dcterms:modified>
</cp:coreProperties>
</file>